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548" r:id="rId3"/>
    <p:sldId id="272" r:id="rId4"/>
    <p:sldId id="549" r:id="rId5"/>
    <p:sldId id="550" r:id="rId6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 CHARLES BOCQUET" initials="JCB" lastIdx="0" clrIdx="0">
    <p:extLst>
      <p:ext uri="{19B8F6BF-5375-455C-9EA6-DF929625EA0E}">
        <p15:presenceInfo xmlns:p15="http://schemas.microsoft.com/office/powerpoint/2012/main" userId="c63a9ed284afb7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6437" autoAdjust="0"/>
  </p:normalViewPr>
  <p:slideViewPr>
    <p:cSldViewPr snapToGrid="0">
      <p:cViewPr varScale="1">
        <p:scale>
          <a:sx n="65" d="100"/>
          <a:sy n="65" d="100"/>
        </p:scale>
        <p:origin x="710" y="2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30F44109-6525-4707-8FCB-831590E4D85F}" type="datetime1">
              <a:rPr lang="fr-FR" smtClean="0"/>
              <a:t>07/12/2023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5600FC2-B0C2-47FF-9826-EA7F77C89DB9}" type="datetime1">
              <a:rPr lang="fr-FR" smtClean="0"/>
              <a:pPr/>
              <a:t>07/12/2023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2766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1337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382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84" name="Groupe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97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98" name="Groupe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0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11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112" name="Groupe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25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6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405801-45BA-4E16-B90B-05CB4F3B494B}" type="datetime1">
              <a:rPr lang="fr-FR" smtClean="0"/>
              <a:pPr/>
              <a:t>07/12/2023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D402225-A0BB-4261-999F-CF28F5F94268}" type="datetime1">
              <a:rPr lang="fr-FR" smtClean="0"/>
              <a:pPr/>
              <a:t>07/12/2023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8" name="Groupe 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e libre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" name="Forme libre 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e libre 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1" name="Forme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sp>
          <p:nvSpPr>
            <p:cNvPr id="12" name="Forme libre 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 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 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 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E19890-E203-4F29-91EA-9D8FCF3B97FC}" type="datetime1">
              <a:rPr lang="fr-FR" smtClean="0"/>
              <a:pPr/>
              <a:t>07/12/2023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D71D5E-8FED-49D7-918A-BA1D8CCD7B9F}" type="datetime1">
              <a:rPr lang="fr-FR" smtClean="0"/>
              <a:pPr/>
              <a:t>07/12/2023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ED6B917-7E14-4B31-A1D5-38C55D264C09}" type="datetime1">
              <a:rPr lang="fr-FR" smtClean="0"/>
              <a:pPr/>
              <a:t>07/12/2023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5D6175-BB73-49DE-94C2-615D1D73AF89}" type="datetime1">
              <a:rPr lang="fr-FR" smtClean="0"/>
              <a:pPr/>
              <a:t>07/12/2023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4F6FEE-9449-414B-97F1-D10EBE0251EA}" type="datetime1">
              <a:rPr lang="fr-FR" smtClean="0"/>
              <a:pPr/>
              <a:t>07/12/2023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32E50F-0813-49A5-B43A-301177A5BFA8}" type="datetime1">
              <a:rPr lang="fr-FR" smtClean="0"/>
              <a:pPr/>
              <a:t>07/12/2023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910A9B-8775-4FA2-9053-97A28704979B}" type="datetime1">
              <a:rPr lang="fr-FR" smtClean="0"/>
              <a:pPr/>
              <a:t>07/12/2023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048D7F-F53C-490F-B39B-4D2B15AA61C8}" type="datetime1">
              <a:rPr lang="fr-FR" smtClean="0"/>
              <a:pPr/>
              <a:t>07/12/2023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9" name="Groupe 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6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7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B1B75E-BFC9-4E45-91F6-B0A6FBA59631}" type="datetime1">
              <a:rPr lang="fr-FR" smtClean="0"/>
              <a:pPr/>
              <a:t>07/12/2023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52" name="Groupe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9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grpSp>
        <p:nvGrpSpPr>
          <p:cNvPr id="84" name="Groupe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8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2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grpSp>
        <p:nvGrpSpPr>
          <p:cNvPr id="97" name="Groupe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9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80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3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B85032-1B3C-4C66-B6F6-444778CB4E74}" type="datetime1">
              <a:rPr lang="fr-FR" smtClean="0"/>
              <a:pPr/>
              <a:t>07/12/2023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AE8FE1FB-D325-4094-B07B-EA12C6CC1C7D}" type="datetime1">
              <a:rPr lang="fr-FR" smtClean="0"/>
              <a:pPr/>
              <a:t>07/12/2023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2064" y="-385968"/>
            <a:ext cx="10203106" cy="1358425"/>
          </a:xfrm>
        </p:spPr>
        <p:txBody>
          <a:bodyPr rtlCol="0">
            <a:normAutofit/>
          </a:bodyPr>
          <a:lstStyle/>
          <a:p>
            <a:pPr rtl="0"/>
            <a:r>
              <a:rPr lang="fr-FR" sz="2800" dirty="0"/>
              <a:t>Conseil Municipal Saint-Witz 7 décembre 2023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13538" y="2156315"/>
            <a:ext cx="8964267" cy="1877523"/>
          </a:xfrm>
        </p:spPr>
        <p:txBody>
          <a:bodyPr rtlCol="0">
            <a:normAutofit fontScale="55000" lnSpcReduction="20000"/>
          </a:bodyPr>
          <a:lstStyle/>
          <a:p>
            <a:pPr algn="ctr" rtl="0"/>
            <a:r>
              <a:rPr lang="fr-FR" sz="14400" b="1" dirty="0"/>
              <a:t>Zones </a:t>
            </a:r>
            <a:r>
              <a:rPr lang="fr-FR" sz="14400" b="1" dirty="0" err="1"/>
              <a:t>EnR</a:t>
            </a:r>
            <a:r>
              <a:rPr lang="fr-FR" sz="14400" b="1" dirty="0"/>
              <a:t> &amp; R</a:t>
            </a:r>
          </a:p>
          <a:p>
            <a:pPr rtl="0"/>
            <a:r>
              <a:rPr lang="fr-FR" sz="11200" b="1" dirty="0"/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9CDD85-B818-4A59-A82A-97332DCD9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86" y="227390"/>
            <a:ext cx="11398552" cy="866020"/>
          </a:xfrm>
        </p:spPr>
        <p:txBody>
          <a:bodyPr>
            <a:normAutofit/>
          </a:bodyPr>
          <a:lstStyle/>
          <a:p>
            <a:pPr algn="ctr"/>
            <a:r>
              <a:rPr lang="fr-BE" dirty="0"/>
              <a:t>Partir de la carte A0 du PLU…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71A6A2-9DE9-49E1-BB23-9B7E1E210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781" y="1082993"/>
            <a:ext cx="8490858" cy="548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5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170719" y="225670"/>
            <a:ext cx="10058402" cy="1206406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3200" dirty="0"/>
              <a:t>1eres réflexions 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358815" y="2250840"/>
            <a:ext cx="11447362" cy="4229100"/>
          </a:xfrm>
        </p:spPr>
        <p:txBody>
          <a:bodyPr rtlCol="0">
            <a:normAutofit/>
          </a:bodyPr>
          <a:lstStyle/>
          <a:p>
            <a:pPr rtl="0"/>
            <a:r>
              <a:rPr lang="fr-BE" sz="3200" dirty="0">
                <a:solidFill>
                  <a:schemeClr val="tx2"/>
                </a:solidFill>
              </a:rPr>
              <a:t>Pour chaque type d'énergie, Validation des </a:t>
            </a:r>
            <a:r>
              <a:rPr lang="fr-BE" sz="3200" dirty="0">
                <a:solidFill>
                  <a:schemeClr val="tx2"/>
                </a:solidFill>
                <a:highlight>
                  <a:srgbClr val="FF0000"/>
                </a:highlight>
              </a:rPr>
              <a:t>exclusions </a:t>
            </a:r>
            <a:r>
              <a:rPr lang="fr-BE" sz="3200" dirty="0">
                <a:solidFill>
                  <a:schemeClr val="tx2"/>
                </a:solidFill>
              </a:rPr>
              <a:t>et des </a:t>
            </a:r>
            <a:r>
              <a:rPr lang="fr-BE" sz="3200" dirty="0">
                <a:solidFill>
                  <a:schemeClr val="tx2"/>
                </a:solidFill>
                <a:highlight>
                  <a:srgbClr val="00FF00"/>
                </a:highlight>
              </a:rPr>
              <a:t>zones d’accélération </a:t>
            </a:r>
          </a:p>
          <a:p>
            <a:pPr rtl="0"/>
            <a:r>
              <a:rPr lang="fr-BE" sz="3200" dirty="0">
                <a:solidFill>
                  <a:schemeClr val="tx2"/>
                </a:solidFill>
              </a:rPr>
              <a:t>Vérifier date limite de remise des propositions</a:t>
            </a:r>
          </a:p>
          <a:p>
            <a:pPr rtl="0"/>
            <a:r>
              <a:rPr lang="fr-FR" sz="3200" dirty="0">
                <a:solidFill>
                  <a:schemeClr val="tx2"/>
                </a:solidFill>
              </a:rPr>
              <a:t>Réunion téléphonique avec </a:t>
            </a:r>
            <a:r>
              <a:rPr lang="fr-FR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Mme Cesari-Giordani</a:t>
            </a:r>
            <a:r>
              <a:rPr lang="fr-FR" sz="4000" dirty="0">
                <a:solidFill>
                  <a:schemeClr val="tx2"/>
                </a:solidFill>
              </a:rPr>
              <a:t> </a:t>
            </a:r>
            <a:r>
              <a:rPr lang="fr-FR" sz="3200" dirty="0">
                <a:solidFill>
                  <a:schemeClr val="tx2"/>
                </a:solidFill>
              </a:rPr>
              <a:t>le 20 décembre à 17H00.</a:t>
            </a:r>
          </a:p>
          <a:p>
            <a:pPr rtl="0"/>
            <a:r>
              <a:rPr lang="fr-FR" sz="3200" dirty="0">
                <a:solidFill>
                  <a:schemeClr val="tx2"/>
                </a:solidFill>
              </a:rPr>
              <a:t>Maintien du groupe de travail???</a:t>
            </a:r>
          </a:p>
        </p:txBody>
      </p:sp>
    </p:spTree>
    <p:extLst>
      <p:ext uri="{BB962C8B-B14F-4D97-AF65-F5344CB8AC3E}">
        <p14:creationId xmlns:p14="http://schemas.microsoft.com/office/powerpoint/2010/main" val="36393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170719" y="225670"/>
            <a:ext cx="10058402" cy="1206406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3200" dirty="0"/>
              <a:t>Les énergies en question…(1 de 2)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358815" y="2250840"/>
            <a:ext cx="11447362" cy="422910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fr-BE" sz="3200" b="1" dirty="0">
                <a:solidFill>
                  <a:srgbClr val="0070C0"/>
                </a:solidFill>
              </a:rPr>
              <a:t>Chaleur renouvelable</a:t>
            </a:r>
          </a:p>
          <a:p>
            <a:pPr marL="0" indent="0" rtl="0">
              <a:buNone/>
            </a:pPr>
            <a:r>
              <a:rPr lang="fr-BE" sz="3200" dirty="0">
                <a:solidFill>
                  <a:schemeClr val="tx2"/>
                </a:solidFill>
              </a:rPr>
              <a:t>+ géothermie profonde(07) de surface (01)</a:t>
            </a:r>
          </a:p>
          <a:p>
            <a:pPr marL="0" indent="0" rtl="0">
              <a:buNone/>
            </a:pPr>
            <a:r>
              <a:rPr lang="fr-BE" sz="3200" dirty="0">
                <a:solidFill>
                  <a:schemeClr val="tx2"/>
                </a:solidFill>
              </a:rPr>
              <a:t>+ </a:t>
            </a:r>
            <a:r>
              <a:rPr lang="fr-BE" sz="3200" dirty="0">
                <a:solidFill>
                  <a:schemeClr val="tx2"/>
                </a:solidFill>
                <a:highlight>
                  <a:srgbClr val="FF0000"/>
                </a:highlight>
              </a:rPr>
              <a:t>bois énergie (02)</a:t>
            </a:r>
          </a:p>
          <a:p>
            <a:pPr marL="0" indent="0" rtl="0">
              <a:buNone/>
            </a:pPr>
            <a:r>
              <a:rPr lang="fr-BE" sz="3200" dirty="0">
                <a:solidFill>
                  <a:schemeClr val="tx2"/>
                </a:solidFill>
              </a:rPr>
              <a:t>+ solaire thermique (06)</a:t>
            </a:r>
          </a:p>
          <a:p>
            <a:pPr marL="0" indent="0" rtl="0">
              <a:buNone/>
            </a:pPr>
            <a:r>
              <a:rPr lang="fr-BE" sz="3200" dirty="0">
                <a:solidFill>
                  <a:schemeClr val="tx2"/>
                </a:solidFill>
              </a:rPr>
              <a:t> + Chaleur de récupération(08) (incinération, eaux usées)</a:t>
            </a:r>
          </a:p>
          <a:p>
            <a:pPr rtl="0"/>
            <a:r>
              <a:rPr lang="fr-BE" sz="3200" b="1" dirty="0">
                <a:solidFill>
                  <a:srgbClr val="0070C0"/>
                </a:solidFill>
              </a:rPr>
              <a:t>Méthanisation</a:t>
            </a:r>
          </a:p>
          <a:p>
            <a:pPr marL="0" indent="0" rtl="0">
              <a:buNone/>
            </a:pPr>
            <a:r>
              <a:rPr lang="fr-BE" sz="3200" dirty="0">
                <a:solidFill>
                  <a:schemeClr val="tx2"/>
                </a:solidFill>
              </a:rPr>
              <a:t> +</a:t>
            </a:r>
            <a:r>
              <a:rPr lang="fr-BE" sz="3200" dirty="0">
                <a:solidFill>
                  <a:schemeClr val="tx2"/>
                </a:solidFill>
                <a:highlight>
                  <a:srgbClr val="FFFF00"/>
                </a:highlight>
              </a:rPr>
              <a:t>Boues de station, CIVE, </a:t>
            </a:r>
            <a:r>
              <a:rPr lang="fr-BE" sz="3200" dirty="0" err="1">
                <a:solidFill>
                  <a:schemeClr val="tx2"/>
                </a:solidFill>
                <a:highlight>
                  <a:srgbClr val="FFFF00"/>
                </a:highlight>
              </a:rPr>
              <a:t>biodechets</a:t>
            </a:r>
            <a:r>
              <a:rPr lang="fr-BE" sz="3200" dirty="0">
                <a:solidFill>
                  <a:schemeClr val="tx2"/>
                </a:solidFill>
                <a:highlight>
                  <a:srgbClr val="FFFF00"/>
                </a:highlight>
              </a:rPr>
              <a:t>)</a:t>
            </a:r>
          </a:p>
          <a:p>
            <a:pPr rtl="0"/>
            <a:endParaRPr lang="fr-BE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6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170719" y="225670"/>
            <a:ext cx="10058402" cy="1206406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3200" dirty="0"/>
              <a:t>Les énergies en question…(2de 2)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358815" y="2250840"/>
            <a:ext cx="11447362" cy="4229100"/>
          </a:xfrm>
        </p:spPr>
        <p:txBody>
          <a:bodyPr rtlCol="0">
            <a:normAutofit/>
          </a:bodyPr>
          <a:lstStyle/>
          <a:p>
            <a:pPr rtl="0"/>
            <a:r>
              <a:rPr lang="fr-BE" sz="3200" b="1" dirty="0">
                <a:solidFill>
                  <a:schemeClr val="bg2">
                    <a:lumMod val="50000"/>
                  </a:schemeClr>
                </a:solidFill>
                <a:highlight>
                  <a:srgbClr val="FF0000"/>
                </a:highlight>
              </a:rPr>
              <a:t>Eolien terrestre (3)</a:t>
            </a:r>
          </a:p>
          <a:p>
            <a:pPr rtl="0"/>
            <a:r>
              <a:rPr lang="fr-BE" sz="3200" b="1" dirty="0">
                <a:solidFill>
                  <a:schemeClr val="bg2">
                    <a:lumMod val="50000"/>
                  </a:schemeClr>
                </a:solidFill>
              </a:rPr>
              <a:t>Energie photovoltaïque (4)</a:t>
            </a:r>
          </a:p>
          <a:p>
            <a:pPr marL="0" indent="0" rtl="0">
              <a:buNone/>
            </a:pPr>
            <a:r>
              <a:rPr lang="fr-BE" sz="3200" dirty="0">
                <a:solidFill>
                  <a:schemeClr val="tx2"/>
                </a:solidFill>
              </a:rPr>
              <a:t>+ </a:t>
            </a:r>
            <a:r>
              <a:rPr lang="fr-BE" sz="3200" dirty="0">
                <a:solidFill>
                  <a:schemeClr val="tx2"/>
                </a:solidFill>
                <a:highlight>
                  <a:srgbClr val="00FF00"/>
                </a:highlight>
              </a:rPr>
              <a:t>Photovoltaïque de toiture</a:t>
            </a:r>
          </a:p>
          <a:p>
            <a:pPr marL="0" indent="0" rtl="0">
              <a:buNone/>
            </a:pPr>
            <a:r>
              <a:rPr lang="fr-BE" sz="3200" dirty="0">
                <a:solidFill>
                  <a:schemeClr val="tx2"/>
                </a:solidFill>
              </a:rPr>
              <a:t>+ Photovoltaïque au sol ??</a:t>
            </a:r>
          </a:p>
          <a:p>
            <a:pPr marL="0" indent="0" rtl="0">
              <a:buNone/>
            </a:pPr>
            <a:r>
              <a:rPr lang="fr-BE" sz="3200" dirty="0">
                <a:solidFill>
                  <a:schemeClr val="tx2"/>
                </a:solidFill>
              </a:rPr>
              <a:t>+ </a:t>
            </a:r>
            <a:r>
              <a:rPr lang="fr-BE" sz="3200" dirty="0">
                <a:solidFill>
                  <a:schemeClr val="tx2"/>
                </a:solidFill>
                <a:highlight>
                  <a:srgbClr val="FF00FF"/>
                </a:highlight>
              </a:rPr>
              <a:t>Agri </a:t>
            </a:r>
            <a:r>
              <a:rPr lang="fr-BE" sz="3200" dirty="0" err="1">
                <a:solidFill>
                  <a:schemeClr val="tx2"/>
                </a:solidFill>
                <a:highlight>
                  <a:srgbClr val="FF00FF"/>
                </a:highlight>
              </a:rPr>
              <a:t>photovolataisme</a:t>
            </a:r>
            <a:r>
              <a:rPr lang="fr-BE" sz="3200" dirty="0">
                <a:solidFill>
                  <a:schemeClr val="tx2"/>
                </a:solidFill>
              </a:rPr>
              <a:t>???</a:t>
            </a:r>
          </a:p>
          <a:p>
            <a:pPr marL="0" indent="0" rtl="0">
              <a:buNone/>
            </a:pPr>
            <a:r>
              <a:rPr lang="fr-BE" sz="3200" dirty="0">
                <a:solidFill>
                  <a:schemeClr val="tx2"/>
                </a:solidFill>
              </a:rPr>
              <a:t>+ </a:t>
            </a:r>
            <a:r>
              <a:rPr lang="fr-BE" sz="3200" dirty="0" err="1">
                <a:solidFill>
                  <a:schemeClr val="tx2"/>
                </a:solidFill>
                <a:highlight>
                  <a:srgbClr val="00FF00"/>
                </a:highlight>
              </a:rPr>
              <a:t>Ombrieres</a:t>
            </a:r>
            <a:r>
              <a:rPr lang="fr-BE" sz="3200" dirty="0">
                <a:solidFill>
                  <a:schemeClr val="tx2"/>
                </a:solidFill>
                <a:highlight>
                  <a:srgbClr val="00FF00"/>
                </a:highlight>
              </a:rPr>
              <a:t> de parking </a:t>
            </a:r>
          </a:p>
          <a:p>
            <a:pPr marL="0" indent="0" rtl="0">
              <a:buNone/>
            </a:pPr>
            <a:endParaRPr lang="fr-BE" sz="3200" dirty="0">
              <a:solidFill>
                <a:schemeClr val="tx2"/>
              </a:solidFill>
            </a:endParaRPr>
          </a:p>
          <a:p>
            <a:pPr marL="0" indent="0" rtl="0">
              <a:buNone/>
            </a:pPr>
            <a:endParaRPr lang="fr-BE" sz="3200" dirty="0">
              <a:solidFill>
                <a:schemeClr val="tx2"/>
              </a:solidFill>
            </a:endParaRPr>
          </a:p>
          <a:p>
            <a:pPr marL="0" indent="0" rtl="0">
              <a:buNone/>
            </a:pPr>
            <a:endParaRPr lang="fr-BE" sz="3200" dirty="0">
              <a:solidFill>
                <a:schemeClr val="tx2"/>
              </a:solidFill>
            </a:endParaRPr>
          </a:p>
          <a:p>
            <a:pPr rtl="0"/>
            <a:endParaRPr lang="fr-BE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3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llustration Nature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0_TF03431377_TF03431377.potx" id="{F05F1E57-AC66-42B0-9DE6-2615D392D1F4}" vid="{13E0EB68-91B4-47CB-AAA7-D055D1B77095}"/>
    </a:ext>
  </a:extLst>
</a:theme>
</file>

<file path=ppt/theme/theme2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Nature, modèle paysage illustré (grand écran)</Template>
  <TotalTime>934</TotalTime>
  <Words>155</Words>
  <Application>Microsoft Office PowerPoint</Application>
  <PresentationFormat>Grand écran</PresentationFormat>
  <Paragraphs>30</Paragraphs>
  <Slides>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Segoe Print</vt:lpstr>
      <vt:lpstr>Illustration Nature 16:9</vt:lpstr>
      <vt:lpstr>Conseil Municipal Saint-Witz 7 décembre 2023 </vt:lpstr>
      <vt:lpstr>Partir de la carte A0 du PLU…</vt:lpstr>
      <vt:lpstr>1eres réflexions </vt:lpstr>
      <vt:lpstr>Les énergies en question…(1 de 2)</vt:lpstr>
      <vt:lpstr>Les énergies en question…(2de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du titre</dc:title>
  <dc:creator>JEAN CHARLES BOCQUET</dc:creator>
  <cp:lastModifiedBy>JEAN CHARLES BOCQUET</cp:lastModifiedBy>
  <cp:revision>71</cp:revision>
  <dcterms:created xsi:type="dcterms:W3CDTF">2017-12-10T17:28:42Z</dcterms:created>
  <dcterms:modified xsi:type="dcterms:W3CDTF">2023-12-07T18:03:59Z</dcterms:modified>
</cp:coreProperties>
</file>