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7"/>
  </p:notesMasterIdLst>
  <p:handoutMasterIdLst>
    <p:handoutMasterId r:id="rId38"/>
  </p:handoutMasterIdLst>
  <p:sldIdLst>
    <p:sldId id="257" r:id="rId3"/>
    <p:sldId id="258" r:id="rId4"/>
    <p:sldId id="548" r:id="rId5"/>
    <p:sldId id="272" r:id="rId6"/>
    <p:sldId id="550" r:id="rId7"/>
    <p:sldId id="551" r:id="rId8"/>
    <p:sldId id="552" r:id="rId9"/>
    <p:sldId id="553" r:id="rId10"/>
    <p:sldId id="554" r:id="rId11"/>
    <p:sldId id="555" r:id="rId12"/>
    <p:sldId id="271" r:id="rId13"/>
    <p:sldId id="549" r:id="rId14"/>
    <p:sldId id="264" r:id="rId15"/>
    <p:sldId id="263" r:id="rId16"/>
    <p:sldId id="278" r:id="rId17"/>
    <p:sldId id="273" r:id="rId18"/>
    <p:sldId id="274" r:id="rId19"/>
    <p:sldId id="275" r:id="rId20"/>
    <p:sldId id="279" r:id="rId21"/>
    <p:sldId id="277" r:id="rId22"/>
    <p:sldId id="556" r:id="rId23"/>
    <p:sldId id="287" r:id="rId24"/>
    <p:sldId id="269" r:id="rId25"/>
    <p:sldId id="296" r:id="rId26"/>
    <p:sldId id="298" r:id="rId27"/>
    <p:sldId id="270" r:id="rId28"/>
    <p:sldId id="311" r:id="rId29"/>
    <p:sldId id="557" r:id="rId30"/>
    <p:sldId id="558" r:id="rId31"/>
    <p:sldId id="276" r:id="rId32"/>
    <p:sldId id="299" r:id="rId33"/>
    <p:sldId id="559" r:id="rId34"/>
    <p:sldId id="560" r:id="rId35"/>
    <p:sldId id="563" r:id="rId3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 CHARLES BOCQUET" initials="JCB" lastIdx="0" clrIdx="0">
    <p:extLst>
      <p:ext uri="{19B8F6BF-5375-455C-9EA6-DF929625EA0E}">
        <p15:presenceInfo xmlns:p15="http://schemas.microsoft.com/office/powerpoint/2012/main" userId="c63a9ed284afb7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6437" autoAdjust="0"/>
  </p:normalViewPr>
  <p:slideViewPr>
    <p:cSldViewPr snapToGrid="0">
      <p:cViewPr varScale="1">
        <p:scale>
          <a:sx n="65" d="100"/>
          <a:sy n="65" d="100"/>
        </p:scale>
        <p:origin x="710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2399"/>
    </p:cViewPr>
  </p:sorterViewPr>
  <p:notesViewPr>
    <p:cSldViewPr snapToGrid="0">
      <p:cViewPr varScale="1">
        <p:scale>
          <a:sx n="89" d="100"/>
          <a:sy n="89" d="100"/>
        </p:scale>
        <p:origin x="300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9.7.150\data\Partage\SICTEUB\Assainissement%20EU\z_Bilans_RPQS_MAS_DiagPerm\RPQS\2022_RPQS\Indicateurs%2020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Linéaire de curage</a:t>
            </a:r>
            <a:r>
              <a:rPr lang="en-US" sz="1400" baseline="0"/>
              <a:t> de collecteurs (ml)</a:t>
            </a:r>
            <a:endParaRPr lang="en-US" sz="1400"/>
          </a:p>
        </c:rich>
      </c:tx>
      <c:layout>
        <c:manualLayout>
          <c:xMode val="edge"/>
          <c:yMode val="edge"/>
          <c:x val="9.0055525237564021E-2"/>
          <c:y val="2.84552845528455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56299212598426"/>
          <c:y val="0.17104698802893628"/>
          <c:w val="0.86035498687664047"/>
          <c:h val="0.49493758402150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'1.4 b'!$B$1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'1.4 b'!$A$3:$A$13</c:f>
              <c:strCache>
                <c:ptCount val="11"/>
                <c:pt idx="0">
                  <c:v>Asnières sur Oise</c:v>
                </c:pt>
                <c:pt idx="1">
                  <c:v>Bellefontaine</c:v>
                </c:pt>
                <c:pt idx="2">
                  <c:v>Chaumontel</c:v>
                </c:pt>
                <c:pt idx="3">
                  <c:v>Coye la forêt</c:v>
                </c:pt>
                <c:pt idx="4">
                  <c:v>Fosses</c:v>
                </c:pt>
                <c:pt idx="5">
                  <c:v>Jagny sous bois</c:v>
                </c:pt>
                <c:pt idx="6">
                  <c:v>La Chapelle en Serval</c:v>
                </c:pt>
                <c:pt idx="7">
                  <c:v>Lassy</c:v>
                </c:pt>
                <c:pt idx="8">
                  <c:v>Le Plessis Luzarches</c:v>
                </c:pt>
                <c:pt idx="9">
                  <c:v>Luzarches</c:v>
                </c:pt>
                <c:pt idx="10">
                  <c:v>Marly la ville</c:v>
                </c:pt>
              </c:strCache>
            </c:strRef>
          </c:cat>
          <c:val>
            <c:numRef>
              <c:f>'1.4 b'!$B$3:$B$13</c:f>
              <c:numCache>
                <c:formatCode>General</c:formatCode>
                <c:ptCount val="11"/>
                <c:pt idx="0">
                  <c:v>1131</c:v>
                </c:pt>
                <c:pt idx="1">
                  <c:v>177</c:v>
                </c:pt>
                <c:pt idx="2">
                  <c:v>2882</c:v>
                </c:pt>
                <c:pt idx="3">
                  <c:v>3830</c:v>
                </c:pt>
                <c:pt idx="4">
                  <c:v>6556</c:v>
                </c:pt>
                <c:pt idx="5">
                  <c:v>0</c:v>
                </c:pt>
                <c:pt idx="6">
                  <c:v>2891</c:v>
                </c:pt>
                <c:pt idx="7">
                  <c:v>310</c:v>
                </c:pt>
                <c:pt idx="8">
                  <c:v>170</c:v>
                </c:pt>
                <c:pt idx="9">
                  <c:v>4044</c:v>
                </c:pt>
                <c:pt idx="10">
                  <c:v>3966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17-4184-BB61-8537CA669044}"/>
            </c:ext>
          </c:extLst>
        </c:ser>
        <c:ser>
          <c:idx val="2"/>
          <c:order val="2"/>
          <c:tx>
            <c:strRef>
              <c:f>'1.4 b'!$C$1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val>
            <c:numRef>
              <c:f>'1.4 b'!$C$3:$C$13</c:f>
              <c:numCache>
                <c:formatCode>General</c:formatCode>
                <c:ptCount val="11"/>
                <c:pt idx="0">
                  <c:v>8148</c:v>
                </c:pt>
                <c:pt idx="1">
                  <c:v>1352</c:v>
                </c:pt>
                <c:pt idx="2">
                  <c:v>3656</c:v>
                </c:pt>
                <c:pt idx="3">
                  <c:v>5008</c:v>
                </c:pt>
                <c:pt idx="4">
                  <c:v>5988</c:v>
                </c:pt>
                <c:pt idx="5">
                  <c:v>769</c:v>
                </c:pt>
                <c:pt idx="6">
                  <c:v>2985</c:v>
                </c:pt>
                <c:pt idx="7">
                  <c:v>69</c:v>
                </c:pt>
                <c:pt idx="8">
                  <c:v>529</c:v>
                </c:pt>
                <c:pt idx="9">
                  <c:v>5941</c:v>
                </c:pt>
                <c:pt idx="10">
                  <c:v>2651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17-4184-BB61-8537CA6690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370816"/>
        <c:axId val="1563723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'1.4 b'!#REF!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'1.4 b'!$A$3:$A$13</c15:sqref>
                        </c15:formulaRef>
                      </c:ext>
                    </c:extLst>
                    <c:strCache>
                      <c:ptCount val="11"/>
                      <c:pt idx="0">
                        <c:v>Asnières sur Oise</c:v>
                      </c:pt>
                      <c:pt idx="1">
                        <c:v>Bellefontaine</c:v>
                      </c:pt>
                      <c:pt idx="2">
                        <c:v>Chaumontel</c:v>
                      </c:pt>
                      <c:pt idx="3">
                        <c:v>Coye la forêt</c:v>
                      </c:pt>
                      <c:pt idx="4">
                        <c:v>Fosses</c:v>
                      </c:pt>
                      <c:pt idx="5">
                        <c:v>Jagny sous bois</c:v>
                      </c:pt>
                      <c:pt idx="6">
                        <c:v>La Chapelle en Serval</c:v>
                      </c:pt>
                      <c:pt idx="7">
                        <c:v>Lassy</c:v>
                      </c:pt>
                      <c:pt idx="8">
                        <c:v>Le Plessis Luzarches</c:v>
                      </c:pt>
                      <c:pt idx="9">
                        <c:v>Luzarches</c:v>
                      </c:pt>
                      <c:pt idx="10">
                        <c:v>Marly la ville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'1.4 b'!#REF!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AA17-4184-BB61-8537CA669044}"/>
                  </c:ext>
                </c:extLst>
              </c15:ser>
            </c15:filteredBarSeries>
          </c:ext>
        </c:extLst>
      </c:barChart>
      <c:catAx>
        <c:axId val="15637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6372352"/>
        <c:crosses val="autoZero"/>
        <c:auto val="1"/>
        <c:lblAlgn val="ctr"/>
        <c:lblOffset val="100"/>
        <c:noMultiLvlLbl val="0"/>
      </c:catAx>
      <c:valAx>
        <c:axId val="1563723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6370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15415399807764"/>
          <c:y val="1.3839702963958773E-2"/>
          <c:w val="8.1990073023050336E-2"/>
          <c:h val="0.147015555982331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Linéaire de curage</a:t>
            </a:r>
            <a:r>
              <a:rPr lang="en-US" sz="1400" baseline="0"/>
              <a:t> de collecteurs (ml)</a:t>
            </a:r>
            <a:endParaRPr lang="en-US" sz="1400"/>
          </a:p>
        </c:rich>
      </c:tx>
      <c:layout>
        <c:manualLayout>
          <c:xMode val="edge"/>
          <c:yMode val="edge"/>
          <c:x val="9.0055525237564021E-2"/>
          <c:y val="2.84552845528455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56299212598426"/>
          <c:y val="0.17104698802893634"/>
          <c:w val="0.86035498687664047"/>
          <c:h val="0.49493758402150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'1.4 b'!$B$14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'1.4 b'!$A$15:$A$24</c:f>
              <c:strCache>
                <c:ptCount val="10"/>
                <c:pt idx="0">
                  <c:v>Mortefontaine</c:v>
                </c:pt>
                <c:pt idx="1">
                  <c:v>Noisy sur Oise</c:v>
                </c:pt>
                <c:pt idx="2">
                  <c:v>Orry la ville</c:v>
                </c:pt>
                <c:pt idx="3">
                  <c:v>Plailly</c:v>
                </c:pt>
                <c:pt idx="4">
                  <c:v>Pontarmé</c:v>
                </c:pt>
                <c:pt idx="5">
                  <c:v>Saint Witz (ZI)</c:v>
                </c:pt>
                <c:pt idx="6">
                  <c:v>Seugy</c:v>
                </c:pt>
                <c:pt idx="7">
                  <c:v>Survilliers</c:v>
                </c:pt>
                <c:pt idx="8">
                  <c:v>Thiers sur Thève</c:v>
                </c:pt>
                <c:pt idx="9">
                  <c:v>Viarmes</c:v>
                </c:pt>
              </c:strCache>
            </c:strRef>
          </c:cat>
          <c:val>
            <c:numRef>
              <c:f>'1.4 b'!$B$15:$B$24</c:f>
              <c:numCache>
                <c:formatCode>General</c:formatCode>
                <c:ptCount val="10"/>
                <c:pt idx="0">
                  <c:v>1017</c:v>
                </c:pt>
                <c:pt idx="1">
                  <c:v>518</c:v>
                </c:pt>
                <c:pt idx="2">
                  <c:v>3157</c:v>
                </c:pt>
                <c:pt idx="3">
                  <c:v>4854</c:v>
                </c:pt>
                <c:pt idx="4">
                  <c:v>1025</c:v>
                </c:pt>
                <c:pt idx="5">
                  <c:v>0</c:v>
                </c:pt>
                <c:pt idx="6">
                  <c:v>1071</c:v>
                </c:pt>
                <c:pt idx="7">
                  <c:v>3750</c:v>
                </c:pt>
                <c:pt idx="8">
                  <c:v>1207</c:v>
                </c:pt>
                <c:pt idx="9">
                  <c:v>3638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3-4937-8B6E-30F4F73B4FA8}"/>
            </c:ext>
          </c:extLst>
        </c:ser>
        <c:ser>
          <c:idx val="2"/>
          <c:order val="2"/>
          <c:tx>
            <c:strRef>
              <c:f>'1.4 b'!$C$14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val>
            <c:numRef>
              <c:f>'1.4 b'!$C$15:$C$24</c:f>
              <c:numCache>
                <c:formatCode>General</c:formatCode>
                <c:ptCount val="10"/>
                <c:pt idx="0">
                  <c:v>235</c:v>
                </c:pt>
                <c:pt idx="1">
                  <c:v>1497</c:v>
                </c:pt>
                <c:pt idx="2">
                  <c:v>5584</c:v>
                </c:pt>
                <c:pt idx="3">
                  <c:v>4569</c:v>
                </c:pt>
                <c:pt idx="4">
                  <c:v>1790</c:v>
                </c:pt>
                <c:pt idx="5">
                  <c:v>0</c:v>
                </c:pt>
                <c:pt idx="6">
                  <c:v>2576</c:v>
                </c:pt>
                <c:pt idx="7">
                  <c:v>3406</c:v>
                </c:pt>
                <c:pt idx="8">
                  <c:v>3389</c:v>
                </c:pt>
                <c:pt idx="9">
                  <c:v>9871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B3-4937-8B6E-30F4F73B4F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423296"/>
        <c:axId val="1564248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'1.4 b'!#REF!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'1.4 b'!$A$15:$A$24</c15:sqref>
                        </c15:formulaRef>
                      </c:ext>
                    </c:extLst>
                    <c:strCache>
                      <c:ptCount val="10"/>
                      <c:pt idx="0">
                        <c:v>Mortefontaine</c:v>
                      </c:pt>
                      <c:pt idx="1">
                        <c:v>Noisy sur Oise</c:v>
                      </c:pt>
                      <c:pt idx="2">
                        <c:v>Orry la ville</c:v>
                      </c:pt>
                      <c:pt idx="3">
                        <c:v>Plailly</c:v>
                      </c:pt>
                      <c:pt idx="4">
                        <c:v>Pontarmé</c:v>
                      </c:pt>
                      <c:pt idx="5">
                        <c:v>Saint Witz (ZI)</c:v>
                      </c:pt>
                      <c:pt idx="6">
                        <c:v>Seugy</c:v>
                      </c:pt>
                      <c:pt idx="7">
                        <c:v>Survilliers</c:v>
                      </c:pt>
                      <c:pt idx="8">
                        <c:v>Thiers sur Thève</c:v>
                      </c:pt>
                      <c:pt idx="9">
                        <c:v>Viarmes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'1.4 b'!#REF!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EB3-4937-8B6E-30F4F73B4FA8}"/>
                  </c:ext>
                </c:extLst>
              </c15:ser>
            </c15:filteredBarSeries>
          </c:ext>
        </c:extLst>
      </c:barChart>
      <c:catAx>
        <c:axId val="15642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6424832"/>
        <c:crosses val="autoZero"/>
        <c:auto val="1"/>
        <c:lblAlgn val="ctr"/>
        <c:lblOffset val="100"/>
        <c:noMultiLvlLbl val="0"/>
      </c:catAx>
      <c:valAx>
        <c:axId val="1564248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6423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15415399807764"/>
          <c:y val="1.3839702963958773E-2"/>
          <c:w val="8.1990073023050336E-2"/>
          <c:h val="0.147015555982331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Linéaire d'ITV</a:t>
            </a:r>
            <a:r>
              <a:rPr lang="en-US" sz="1400" baseline="0"/>
              <a:t> de collecteurs (ml)</a:t>
            </a:r>
            <a:endParaRPr lang="en-US" sz="1400"/>
          </a:p>
        </c:rich>
      </c:tx>
      <c:layout>
        <c:manualLayout>
          <c:xMode val="edge"/>
          <c:yMode val="edge"/>
          <c:x val="9.0055525237564021E-2"/>
          <c:y val="2.84552845528455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56299212598426"/>
          <c:y val="0.17104698802893634"/>
          <c:w val="0.86035498687664047"/>
          <c:h val="0.494937584021509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'1.4 b'!$B$26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'1.4 b'!$A$3:$A$13</c:f>
              <c:strCache>
                <c:ptCount val="11"/>
                <c:pt idx="0">
                  <c:v>Asnières sur Oise</c:v>
                </c:pt>
                <c:pt idx="1">
                  <c:v>Bellefontaine</c:v>
                </c:pt>
                <c:pt idx="2">
                  <c:v>Chaumontel</c:v>
                </c:pt>
                <c:pt idx="3">
                  <c:v>Coye la forêt</c:v>
                </c:pt>
                <c:pt idx="4">
                  <c:v>Fosses</c:v>
                </c:pt>
                <c:pt idx="5">
                  <c:v>Jagny sous bois</c:v>
                </c:pt>
                <c:pt idx="6">
                  <c:v>La Chapelle en Serval</c:v>
                </c:pt>
                <c:pt idx="7">
                  <c:v>Lassy</c:v>
                </c:pt>
                <c:pt idx="8">
                  <c:v>Le Plessis Luzarches</c:v>
                </c:pt>
                <c:pt idx="9">
                  <c:v>Luzarches</c:v>
                </c:pt>
                <c:pt idx="10">
                  <c:v>Marly la ville</c:v>
                </c:pt>
              </c:strCache>
            </c:strRef>
          </c:cat>
          <c:val>
            <c:numRef>
              <c:f>'1.4 b'!$B$28:$B$38</c:f>
              <c:numCache>
                <c:formatCode>General</c:formatCode>
                <c:ptCount val="11"/>
                <c:pt idx="0">
                  <c:v>803</c:v>
                </c:pt>
                <c:pt idx="1">
                  <c:v>117</c:v>
                </c:pt>
                <c:pt idx="2">
                  <c:v>1860</c:v>
                </c:pt>
                <c:pt idx="3">
                  <c:v>2076</c:v>
                </c:pt>
                <c:pt idx="4">
                  <c:v>2726</c:v>
                </c:pt>
                <c:pt idx="5">
                  <c:v>0</c:v>
                </c:pt>
                <c:pt idx="6">
                  <c:v>656</c:v>
                </c:pt>
                <c:pt idx="7">
                  <c:v>310</c:v>
                </c:pt>
                <c:pt idx="8">
                  <c:v>170</c:v>
                </c:pt>
                <c:pt idx="9">
                  <c:v>977</c:v>
                </c:pt>
                <c:pt idx="10">
                  <c:v>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59-4500-BAA9-EBB6BD5DA8BC}"/>
            </c:ext>
          </c:extLst>
        </c:ser>
        <c:ser>
          <c:idx val="0"/>
          <c:order val="1"/>
          <c:tx>
            <c:strRef>
              <c:f>'1.4 b'!$C$26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val>
            <c:numRef>
              <c:f>'1.4 b'!$C$28:$C$38</c:f>
              <c:numCache>
                <c:formatCode>General</c:formatCode>
                <c:ptCount val="11"/>
                <c:pt idx="0">
                  <c:v>668.5</c:v>
                </c:pt>
                <c:pt idx="1">
                  <c:v>792</c:v>
                </c:pt>
                <c:pt idx="2">
                  <c:v>1196.5999999999999</c:v>
                </c:pt>
                <c:pt idx="3">
                  <c:v>1876.4</c:v>
                </c:pt>
                <c:pt idx="4">
                  <c:v>1684.1</c:v>
                </c:pt>
                <c:pt idx="5">
                  <c:v>398.65</c:v>
                </c:pt>
                <c:pt idx="6">
                  <c:v>1786.2</c:v>
                </c:pt>
                <c:pt idx="7">
                  <c:v>68.900000000000006</c:v>
                </c:pt>
                <c:pt idx="8">
                  <c:v>385.7</c:v>
                </c:pt>
                <c:pt idx="9">
                  <c:v>3000</c:v>
                </c:pt>
                <c:pt idx="10">
                  <c:v>1831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59-4500-BAA9-EBB6BD5DA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897088"/>
        <c:axId val="157898624"/>
      </c:barChart>
      <c:catAx>
        <c:axId val="15789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7898624"/>
        <c:crosses val="autoZero"/>
        <c:auto val="1"/>
        <c:lblAlgn val="ctr"/>
        <c:lblOffset val="100"/>
        <c:noMultiLvlLbl val="0"/>
      </c:catAx>
      <c:valAx>
        <c:axId val="15789862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7897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15415399807764"/>
          <c:y val="1.3839702963958773E-2"/>
          <c:w val="8.1990073023050336E-2"/>
          <c:h val="0.147015555982331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Linéaire d'ITV</a:t>
            </a:r>
            <a:r>
              <a:rPr lang="en-US" sz="1400" baseline="0"/>
              <a:t> de collecteurs (ml)</a:t>
            </a:r>
            <a:endParaRPr lang="en-US" sz="1400"/>
          </a:p>
        </c:rich>
      </c:tx>
      <c:layout>
        <c:manualLayout>
          <c:xMode val="edge"/>
          <c:yMode val="edge"/>
          <c:x val="9.0055525237564021E-2"/>
          <c:y val="2.84552845528455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56299212598426"/>
          <c:y val="0.17104698802893639"/>
          <c:w val="0.86035498687664047"/>
          <c:h val="0.49493758402150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'1.4 b'!$B$39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'1.4 b'!$A$40:$A$49</c:f>
              <c:strCache>
                <c:ptCount val="10"/>
                <c:pt idx="0">
                  <c:v>Mortefontaine</c:v>
                </c:pt>
                <c:pt idx="1">
                  <c:v>Noisy sur Oise</c:v>
                </c:pt>
                <c:pt idx="2">
                  <c:v>Orry la ville</c:v>
                </c:pt>
                <c:pt idx="3">
                  <c:v>Plailly</c:v>
                </c:pt>
                <c:pt idx="4">
                  <c:v>Pontarmé</c:v>
                </c:pt>
                <c:pt idx="5">
                  <c:v>Saint Witz (ZI)</c:v>
                </c:pt>
                <c:pt idx="6">
                  <c:v>Seugy</c:v>
                </c:pt>
                <c:pt idx="7">
                  <c:v>Survilliers</c:v>
                </c:pt>
                <c:pt idx="8">
                  <c:v>Thiers sur Thève</c:v>
                </c:pt>
                <c:pt idx="9">
                  <c:v>Viarmes</c:v>
                </c:pt>
              </c:strCache>
            </c:strRef>
          </c:cat>
          <c:val>
            <c:numRef>
              <c:f>'1.4 b'!$B$40:$B$49</c:f>
              <c:numCache>
                <c:formatCode>General</c:formatCode>
                <c:ptCount val="10"/>
                <c:pt idx="0">
                  <c:v>1017</c:v>
                </c:pt>
                <c:pt idx="1">
                  <c:v>204</c:v>
                </c:pt>
                <c:pt idx="2">
                  <c:v>1765</c:v>
                </c:pt>
                <c:pt idx="3">
                  <c:v>2120</c:v>
                </c:pt>
                <c:pt idx="4">
                  <c:v>465</c:v>
                </c:pt>
                <c:pt idx="5">
                  <c:v>0</c:v>
                </c:pt>
                <c:pt idx="6">
                  <c:v>0</c:v>
                </c:pt>
                <c:pt idx="7">
                  <c:v>914</c:v>
                </c:pt>
                <c:pt idx="8">
                  <c:v>477</c:v>
                </c:pt>
                <c:pt idx="9">
                  <c:v>2546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0-42D9-ABD1-630CF77407C9}"/>
            </c:ext>
          </c:extLst>
        </c:ser>
        <c:ser>
          <c:idx val="2"/>
          <c:order val="2"/>
          <c:tx>
            <c:strRef>
              <c:f>'1.4 b'!$C$39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val>
            <c:numRef>
              <c:f>'1.4 b'!$C$40:$C$49</c:f>
              <c:numCache>
                <c:formatCode>General</c:formatCode>
                <c:ptCount val="10"/>
                <c:pt idx="0">
                  <c:v>234.55</c:v>
                </c:pt>
                <c:pt idx="1">
                  <c:v>840.3</c:v>
                </c:pt>
                <c:pt idx="2">
                  <c:v>3294</c:v>
                </c:pt>
                <c:pt idx="3">
                  <c:v>4538.7</c:v>
                </c:pt>
                <c:pt idx="4">
                  <c:v>1024.7</c:v>
                </c:pt>
                <c:pt idx="5">
                  <c:v>0</c:v>
                </c:pt>
                <c:pt idx="6">
                  <c:v>1238.5999999999999</c:v>
                </c:pt>
                <c:pt idx="7">
                  <c:v>2288.1999999999998</c:v>
                </c:pt>
                <c:pt idx="8">
                  <c:v>724</c:v>
                </c:pt>
                <c:pt idx="9">
                  <c:v>5010.2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B0-42D9-ABD1-630CF77407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912448"/>
        <c:axId val="1580084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'1.4 b'!#REF!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'1.4 b'!$A$40:$A$49</c15:sqref>
                        </c15:formulaRef>
                      </c:ext>
                    </c:extLst>
                    <c:strCache>
                      <c:ptCount val="10"/>
                      <c:pt idx="0">
                        <c:v>Mortefontaine</c:v>
                      </c:pt>
                      <c:pt idx="1">
                        <c:v>Noisy sur Oise</c:v>
                      </c:pt>
                      <c:pt idx="2">
                        <c:v>Orry la ville</c:v>
                      </c:pt>
                      <c:pt idx="3">
                        <c:v>Plailly</c:v>
                      </c:pt>
                      <c:pt idx="4">
                        <c:v>Pontarmé</c:v>
                      </c:pt>
                      <c:pt idx="5">
                        <c:v>Saint Witz (ZI)</c:v>
                      </c:pt>
                      <c:pt idx="6">
                        <c:v>Seugy</c:v>
                      </c:pt>
                      <c:pt idx="7">
                        <c:v>Survilliers</c:v>
                      </c:pt>
                      <c:pt idx="8">
                        <c:v>Thiers sur Thève</c:v>
                      </c:pt>
                      <c:pt idx="9">
                        <c:v>Viarmes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'1.4 b'!#REF!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3CB0-42D9-ABD1-630CF77407C9}"/>
                  </c:ext>
                </c:extLst>
              </c15:ser>
            </c15:filteredBarSeries>
          </c:ext>
        </c:extLst>
      </c:barChart>
      <c:catAx>
        <c:axId val="15791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8008448"/>
        <c:crosses val="autoZero"/>
        <c:auto val="1"/>
        <c:lblAlgn val="ctr"/>
        <c:lblOffset val="100"/>
        <c:noMultiLvlLbl val="0"/>
      </c:catAx>
      <c:valAx>
        <c:axId val="1580084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791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15415399807764"/>
          <c:y val="1.3839702963958773E-2"/>
          <c:w val="8.1990073023050336E-2"/>
          <c:h val="0.147015555982331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Interventions d'urgence</a:t>
            </a:r>
            <a:r>
              <a:rPr lang="en-US" sz="1400" baseline="0"/>
              <a:t> (unités)</a:t>
            </a:r>
            <a:endParaRPr lang="en-US" sz="1400"/>
          </a:p>
        </c:rich>
      </c:tx>
      <c:layout>
        <c:manualLayout>
          <c:xMode val="edge"/>
          <c:yMode val="edge"/>
          <c:x val="9.0055525237564021E-2"/>
          <c:y val="2.84552845528455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56299212598426"/>
          <c:y val="0.17104698802893639"/>
          <c:w val="0.86035498687664047"/>
          <c:h val="0.49493758402150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'1.4 b'!$B$51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'1.4 b'!$A$28:$A$38</c:f>
              <c:strCache>
                <c:ptCount val="11"/>
                <c:pt idx="0">
                  <c:v>Asnières sur Oise</c:v>
                </c:pt>
                <c:pt idx="1">
                  <c:v>Bellefontaine</c:v>
                </c:pt>
                <c:pt idx="2">
                  <c:v>Chaumontel</c:v>
                </c:pt>
                <c:pt idx="3">
                  <c:v>Coye la forêt</c:v>
                </c:pt>
                <c:pt idx="4">
                  <c:v>Fosses</c:v>
                </c:pt>
                <c:pt idx="5">
                  <c:v>Jagny sous bois</c:v>
                </c:pt>
                <c:pt idx="6">
                  <c:v>La Chapelle en Serval</c:v>
                </c:pt>
                <c:pt idx="7">
                  <c:v>Lassy</c:v>
                </c:pt>
                <c:pt idx="8">
                  <c:v>Le Plessis Luzarches</c:v>
                </c:pt>
                <c:pt idx="9">
                  <c:v>Luzarches</c:v>
                </c:pt>
                <c:pt idx="10">
                  <c:v>Marly la ville</c:v>
                </c:pt>
              </c:strCache>
            </c:strRef>
          </c:cat>
          <c:val>
            <c:numRef>
              <c:f>'1.4 b'!$B$53:$B$63</c:f>
              <c:numCache>
                <c:formatCode>General</c:formatCode>
                <c:ptCount val="11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20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0</c:v>
                </c:pt>
                <c:pt idx="9">
                  <c:v>5</c:v>
                </c:pt>
                <c:pt idx="1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F3-41F1-BFFA-3C2CCAD2483B}"/>
            </c:ext>
          </c:extLst>
        </c:ser>
        <c:ser>
          <c:idx val="2"/>
          <c:order val="2"/>
          <c:tx>
            <c:strRef>
              <c:f>'1.4 b'!$C$51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val>
            <c:numRef>
              <c:f>'1.4 b'!$C$53:$C$63</c:f>
              <c:numCache>
                <c:formatCode>General</c:formatCode>
                <c:ptCount val="11"/>
                <c:pt idx="0">
                  <c:v>2</c:v>
                </c:pt>
                <c:pt idx="1">
                  <c:v>0</c:v>
                </c:pt>
                <c:pt idx="2">
                  <c:v>5</c:v>
                </c:pt>
                <c:pt idx="3">
                  <c:v>4</c:v>
                </c:pt>
                <c:pt idx="4">
                  <c:v>9</c:v>
                </c:pt>
                <c:pt idx="5">
                  <c:v>0</c:v>
                </c:pt>
                <c:pt idx="6">
                  <c:v>4</c:v>
                </c:pt>
                <c:pt idx="7">
                  <c:v>1</c:v>
                </c:pt>
                <c:pt idx="8">
                  <c:v>0</c:v>
                </c:pt>
                <c:pt idx="9">
                  <c:v>7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F3-41F1-BFFA-3C2CCAD24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038656"/>
        <c:axId val="15804454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'1.4 b'!#REF!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'1.4 b'!$A$28:$A$38</c15:sqref>
                        </c15:formulaRef>
                      </c:ext>
                    </c:extLst>
                    <c:strCache>
                      <c:ptCount val="11"/>
                      <c:pt idx="0">
                        <c:v>Asnières sur Oise</c:v>
                      </c:pt>
                      <c:pt idx="1">
                        <c:v>Bellefontaine</c:v>
                      </c:pt>
                      <c:pt idx="2">
                        <c:v>Chaumontel</c:v>
                      </c:pt>
                      <c:pt idx="3">
                        <c:v>Coye la forêt</c:v>
                      </c:pt>
                      <c:pt idx="4">
                        <c:v>Fosses</c:v>
                      </c:pt>
                      <c:pt idx="5">
                        <c:v>Jagny sous bois</c:v>
                      </c:pt>
                      <c:pt idx="6">
                        <c:v>La Chapelle en Serval</c:v>
                      </c:pt>
                      <c:pt idx="7">
                        <c:v>Lassy</c:v>
                      </c:pt>
                      <c:pt idx="8">
                        <c:v>Le Plessis Luzarches</c:v>
                      </c:pt>
                      <c:pt idx="9">
                        <c:v>Luzarches</c:v>
                      </c:pt>
                      <c:pt idx="10">
                        <c:v>Marly la ville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'1.4 b'!#REF!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1F3-41F1-BFFA-3C2CCAD2483B}"/>
                  </c:ext>
                </c:extLst>
              </c15:ser>
            </c15:filteredBarSeries>
          </c:ext>
        </c:extLst>
      </c:barChart>
      <c:catAx>
        <c:axId val="15803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8044544"/>
        <c:crosses val="autoZero"/>
        <c:auto val="1"/>
        <c:lblAlgn val="ctr"/>
        <c:lblOffset val="100"/>
        <c:noMultiLvlLbl val="0"/>
      </c:catAx>
      <c:valAx>
        <c:axId val="1580445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8038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15415399807764"/>
          <c:y val="1.3839702963958773E-2"/>
          <c:w val="8.1990073023050336E-2"/>
          <c:h val="0.147015555982331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Interventions d'urgence</a:t>
            </a:r>
            <a:r>
              <a:rPr lang="en-US" sz="1400" baseline="0"/>
              <a:t> (unités)</a:t>
            </a:r>
            <a:endParaRPr lang="en-US" sz="1400"/>
          </a:p>
        </c:rich>
      </c:tx>
      <c:layout>
        <c:manualLayout>
          <c:xMode val="edge"/>
          <c:yMode val="edge"/>
          <c:x val="9.0055525237564021E-2"/>
          <c:y val="2.84552845528455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56299212598426"/>
          <c:y val="0.17104698802893645"/>
          <c:w val="0.86035498687664047"/>
          <c:h val="0.494937584021509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'1.4 b'!$B$64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'1.4 b'!$A$65:$A$74</c:f>
              <c:strCache>
                <c:ptCount val="10"/>
                <c:pt idx="0">
                  <c:v>Mortefontaine</c:v>
                </c:pt>
                <c:pt idx="1">
                  <c:v>Noisy sur Oise</c:v>
                </c:pt>
                <c:pt idx="2">
                  <c:v>Orry la ville</c:v>
                </c:pt>
                <c:pt idx="3">
                  <c:v>Plailly</c:v>
                </c:pt>
                <c:pt idx="4">
                  <c:v>Pontarmé</c:v>
                </c:pt>
                <c:pt idx="5">
                  <c:v>Saint Witz (ZI)</c:v>
                </c:pt>
                <c:pt idx="6">
                  <c:v>Seugy</c:v>
                </c:pt>
                <c:pt idx="7">
                  <c:v>Survilliers</c:v>
                </c:pt>
                <c:pt idx="8">
                  <c:v>Thiers sur Thève</c:v>
                </c:pt>
                <c:pt idx="9">
                  <c:v>Viarmes</c:v>
                </c:pt>
              </c:strCache>
            </c:strRef>
          </c:cat>
          <c:val>
            <c:numRef>
              <c:f>'1.4 b'!$B$65:$B$74</c:f>
              <c:numCache>
                <c:formatCode>General</c:formatCode>
                <c:ptCount val="10"/>
                <c:pt idx="0">
                  <c:v>2</c:v>
                </c:pt>
                <c:pt idx="1">
                  <c:v>1</c:v>
                </c:pt>
                <c:pt idx="2">
                  <c:v>6</c:v>
                </c:pt>
                <c:pt idx="3">
                  <c:v>2</c:v>
                </c:pt>
                <c:pt idx="4">
                  <c:v>4</c:v>
                </c:pt>
                <c:pt idx="5">
                  <c:v>0</c:v>
                </c:pt>
                <c:pt idx="6">
                  <c:v>3</c:v>
                </c:pt>
                <c:pt idx="7">
                  <c:v>3</c:v>
                </c:pt>
                <c:pt idx="8">
                  <c:v>0</c:v>
                </c:pt>
                <c:pt idx="9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C2-4D5C-987F-AFA5FA06E20E}"/>
            </c:ext>
          </c:extLst>
        </c:ser>
        <c:ser>
          <c:idx val="0"/>
          <c:order val="1"/>
          <c:tx>
            <c:strRef>
              <c:f>'1.4 b'!$C$64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val>
            <c:numRef>
              <c:f>'1.4 b'!$C$65:$C$74</c:f>
              <c:numCache>
                <c:formatCode>General</c:formatCode>
                <c:ptCount val="10"/>
                <c:pt idx="0">
                  <c:v>1</c:v>
                </c:pt>
                <c:pt idx="1">
                  <c:v>0</c:v>
                </c:pt>
                <c:pt idx="2">
                  <c:v>10</c:v>
                </c:pt>
                <c:pt idx="3">
                  <c:v>5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5</c:v>
                </c:pt>
                <c:pt idx="8">
                  <c:v>3</c:v>
                </c:pt>
                <c:pt idx="9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C2-4D5C-987F-AFA5FA06E2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085120"/>
        <c:axId val="158086656"/>
      </c:barChart>
      <c:catAx>
        <c:axId val="15808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8086656"/>
        <c:crosses val="autoZero"/>
        <c:auto val="1"/>
        <c:lblAlgn val="ctr"/>
        <c:lblOffset val="100"/>
        <c:noMultiLvlLbl val="0"/>
      </c:catAx>
      <c:valAx>
        <c:axId val="1580866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8085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15415399807764"/>
          <c:y val="1.3839702963958773E-2"/>
          <c:w val="8.1990073023050336E-2"/>
          <c:h val="0.147015555982331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30F44109-6525-4707-8FCB-831590E4D85F}" type="datetime1">
              <a:rPr lang="fr-FR" smtClean="0"/>
              <a:t>07/12/2023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fr-FR" smtClean="0"/>
              <a:pPr algn="r"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55600FC2-B0C2-47FF-9826-EA7F77C89DB9}" type="datetime1">
              <a:rPr lang="fr-FR" smtClean="0"/>
              <a:pPr/>
              <a:t>07/12/2023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8DC57A8-AE18-4654-B6AF-04B3577165BE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255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533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9455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0001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3409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791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736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2712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5089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L’augmentation exceptionnelle en 2021 du linéaire de collecteur curés  s’explique par la réalisation des Schéma Directeur d’Assainissement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59DA9-BCFD-4EA5-BDDB-DB46E78DE2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16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8219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L’augmentation exceptionnelle du linéaire d’inspection télévisée s’explique par la réalisation des SDA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59DA9-BCFD-4EA5-BDDB-DB46E78DE2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285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87 Intervention d’urgence en 2020 pour 60 en 2021 soit </a:t>
            </a:r>
            <a:r>
              <a:rPr lang="fr-FR"/>
              <a:t>une diminution de 31%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59DA9-BCFD-4EA5-BDDB-DB46E78DE2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224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1926</a:t>
            </a:r>
            <a:r>
              <a:rPr lang="fr-FR" sz="1200" b="0" kern="1200" dirty="0">
                <a:solidFill>
                  <a:schemeClr val="bg1"/>
                </a:solidFill>
              </a:rPr>
              <a:t>m</a:t>
            </a:r>
            <a:r>
              <a:rPr lang="fr-FR" sz="1200" b="0" kern="1200" baseline="30000" dirty="0">
                <a:solidFill>
                  <a:schemeClr val="bg1"/>
                </a:solidFill>
              </a:rPr>
              <a:t>3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issus des intempéries (ECPP)</a:t>
            </a:r>
          </a:p>
          <a:p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494</a:t>
            </a:r>
            <a:r>
              <a:rPr lang="fr-FR" sz="1200" b="0" kern="1200" dirty="0">
                <a:solidFill>
                  <a:schemeClr val="bg1"/>
                </a:solidFill>
              </a:rPr>
              <a:t>m</a:t>
            </a:r>
            <a:r>
              <a:rPr lang="fr-FR" sz="1200" b="0" kern="1200" baseline="30000" dirty="0">
                <a:solidFill>
                  <a:schemeClr val="bg1"/>
                </a:solidFill>
              </a:rPr>
              <a:t>3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issus des dysfonctionnement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59DA9-BCFD-4EA5-BDDB-DB46E78DE2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09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89 inter en 2019 (30,9% d’inter en moins en 2020) - COVID</a:t>
            </a:r>
          </a:p>
          <a:p>
            <a:r>
              <a:rPr lang="fr-FR" dirty="0"/>
              <a:t>Pour 374 788,62 € dépensés en 2019 (6,29% de plus en 2020) : </a:t>
            </a:r>
            <a:r>
              <a:rPr lang="fr-FR" u="sng" dirty="0"/>
              <a:t>moins d’interventions mais plus conséquentes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59DA9-BCFD-4EA5-BDDB-DB46E78DE2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737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59DA9-BCFD-4EA5-BDDB-DB46E78DE2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18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59DA9-BCFD-4EA5-BDDB-DB46E78DE2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29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59DA9-BCFD-4EA5-BDDB-DB46E78DE2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11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4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2766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786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724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0010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1751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4855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786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84" name="Groupe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6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7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8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9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0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1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2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3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4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5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6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97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grpSp>
        <p:nvGrpSpPr>
          <p:cNvPr id="98" name="Groupe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0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1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2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3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4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5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6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7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8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9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0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111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grpSp>
        <p:nvGrpSpPr>
          <p:cNvPr id="112" name="Groupe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125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6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405801-45BA-4E16-B90B-05CB4F3B494B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D402225-A0BB-4261-999F-CF28F5F94268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8" name="Groupe 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orme libre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" name="Forme libre 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orme libre 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dirty="0"/>
              </a:p>
            </p:txBody>
          </p:sp>
          <p:sp>
            <p:nvSpPr>
              <p:cNvPr id="21" name="Forme libre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dirty="0"/>
              </a:p>
            </p:txBody>
          </p:sp>
        </p:grpSp>
        <p:sp>
          <p:nvSpPr>
            <p:cNvPr id="12" name="Forme libre 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3" name="Forme libre 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4" name="Forme libre 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5" name="Forme libre 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6" name="Forme libre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7" name="Forme libre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8" name="Forme libre 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9" name="Forme libre 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E19890-E203-4F29-91EA-9D8FCF3B97FC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D71D5E-8FED-49D7-918A-BA1D8CCD7B9F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ED6B917-7E14-4B31-A1D5-38C55D264C09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213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9123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6639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5716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3472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55D6175-BB73-49DE-94C2-615D1D73AF89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7308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0808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481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99407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964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1726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122044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0225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3979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6538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5939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468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 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4F6FEE-9449-414B-97F1-D10EBE0251EA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32E50F-0813-49A5-B43A-301177A5BFA8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910A9B-8775-4FA2-9053-97A28704979B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048D7F-F53C-490F-B39B-4D2B15AA61C8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9" name="Groupe 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3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4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5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6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7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8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9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0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1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36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9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37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0" name="Espace réservé du texte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B1B75E-BFC9-4E45-91F6-B0A6FBA59631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2" name="Groupe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79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1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grpSp>
        <p:nvGrpSpPr>
          <p:cNvPr id="84" name="Groupe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6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7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8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9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0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1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2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3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4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5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6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78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2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grpSp>
        <p:nvGrpSpPr>
          <p:cNvPr id="97" name="Groupe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9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0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1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2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3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4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5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6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7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8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9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80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3" name="Espace réservé du texte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B85032-1B3C-4C66-B6F6-444778CB4E74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AE8FE1FB-D325-4094-B07B-EA12C6CC1C7D}" type="datetime1">
              <a:rPr lang="fr-FR" smtClean="0"/>
              <a:pPr/>
              <a:t>07/12/2023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739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g"/><Relationship Id="rId4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2064" y="-385968"/>
            <a:ext cx="10203106" cy="1358425"/>
          </a:xfrm>
        </p:spPr>
        <p:txBody>
          <a:bodyPr rtlCol="0">
            <a:normAutofit/>
          </a:bodyPr>
          <a:lstStyle/>
          <a:p>
            <a:pPr rtl="0"/>
            <a:r>
              <a:rPr lang="fr-FR" sz="2800" dirty="0"/>
              <a:t>Conseil Municipal Saint-Witz 30 novembre 2022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138855" y="2156315"/>
            <a:ext cx="7638950" cy="1877523"/>
          </a:xfrm>
        </p:spPr>
        <p:txBody>
          <a:bodyPr rtlCol="0">
            <a:normAutofit fontScale="25000" lnSpcReduction="20000"/>
          </a:bodyPr>
          <a:lstStyle/>
          <a:p>
            <a:pPr algn="ctr" rtl="0"/>
            <a:r>
              <a:rPr lang="fr-FR" sz="14400" b="1" dirty="0"/>
              <a:t>Rapports annuels des syndicats</a:t>
            </a:r>
          </a:p>
          <a:p>
            <a:pPr algn="ctr" rtl="0"/>
            <a:endParaRPr lang="fr-FR" sz="14400" b="1" dirty="0"/>
          </a:p>
          <a:p>
            <a:pPr rtl="0"/>
            <a:r>
              <a:rPr lang="fr-FR" sz="11200" b="1" dirty="0"/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0640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3200" dirty="0"/>
              <a:t>Saint-Witz : un réseau qui s’améliore!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2250840"/>
            <a:ext cx="11447362" cy="4229100"/>
          </a:xfrm>
        </p:spPr>
        <p:txBody>
          <a:bodyPr rtlCol="0">
            <a:normAutofit/>
          </a:bodyPr>
          <a:lstStyle/>
          <a:p>
            <a:pPr rtl="0"/>
            <a:r>
              <a:rPr lang="fr-BE" sz="3200" dirty="0">
                <a:solidFill>
                  <a:schemeClr val="tx2"/>
                </a:solidFill>
              </a:rPr>
              <a:t>Renouvellement réseau :674 m (sur 27 442)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Renouvellement branchements :90 (sur 984)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Renouvellement compteurs: 72 sur 1080)</a:t>
            </a:r>
          </a:p>
          <a:p>
            <a:pPr rtl="0"/>
            <a:endParaRPr lang="fr-BE" sz="3200" dirty="0">
              <a:solidFill>
                <a:schemeClr val="tx2"/>
              </a:solidFill>
            </a:endParaRPr>
          </a:p>
          <a:p>
            <a:pPr marL="0" indent="0" algn="ctr" rtl="0">
              <a:buNone/>
            </a:pPr>
            <a:r>
              <a:rPr lang="fr-BE" sz="3200" dirty="0">
                <a:solidFill>
                  <a:srgbClr val="0070C0"/>
                </a:solidFill>
              </a:rPr>
              <a:t>Renouvellements se poursuivent en 2022</a:t>
            </a:r>
          </a:p>
          <a:p>
            <a:pPr marL="0" indent="0" algn="ctr" rtl="0">
              <a:buNone/>
            </a:pPr>
            <a:r>
              <a:rPr lang="fr-BE" sz="3200" dirty="0">
                <a:solidFill>
                  <a:srgbClr val="0070C0"/>
                </a:solidFill>
              </a:rPr>
              <a:t>Excellente collaboration SIEACCAO/SAUR</a:t>
            </a:r>
          </a:p>
        </p:txBody>
      </p:sp>
    </p:spTree>
    <p:extLst>
      <p:ext uri="{BB962C8B-B14F-4D97-AF65-F5344CB8AC3E}">
        <p14:creationId xmlns:p14="http://schemas.microsoft.com/office/powerpoint/2010/main" val="37055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1">
            <a:extLst>
              <a:ext uri="{FF2B5EF4-FFF2-40B4-BE49-F238E27FC236}">
                <a16:creationId xmlns:a16="http://schemas.microsoft.com/office/drawing/2014/main" id="{E3F99EC3-33D4-4501-9CFE-1EB0B1993FEE}"/>
              </a:ext>
            </a:extLst>
          </p:cNvPr>
          <p:cNvSpPr txBox="1">
            <a:spLocks/>
          </p:cNvSpPr>
          <p:nvPr/>
        </p:nvSpPr>
        <p:spPr>
          <a:xfrm>
            <a:off x="3376990" y="2014510"/>
            <a:ext cx="7566501" cy="2547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00B050"/>
                </a:solidFill>
              </a:rPr>
              <a:t>Syndicat Intercommunal pour l’Aménagement Hydraulique des vallées du </a:t>
            </a:r>
            <a:r>
              <a:rPr lang="fr-FR" sz="3200" b="1" dirty="0" err="1">
                <a:solidFill>
                  <a:srgbClr val="00B050"/>
                </a:solidFill>
              </a:rPr>
              <a:t>Croult</a:t>
            </a:r>
            <a:r>
              <a:rPr lang="fr-FR" sz="3200" b="1" dirty="0">
                <a:solidFill>
                  <a:srgbClr val="00B050"/>
                </a:solidFill>
              </a:rPr>
              <a:t> et du Petit </a:t>
            </a:r>
            <a:r>
              <a:rPr lang="fr-FR" sz="3200" b="1" dirty="0" err="1">
                <a:solidFill>
                  <a:srgbClr val="00B050"/>
                </a:solidFill>
              </a:rPr>
              <a:t>Rosne</a:t>
            </a:r>
            <a:endParaRPr lang="fr-FR" sz="3200" b="1" dirty="0">
              <a:solidFill>
                <a:srgbClr val="00B050"/>
              </a:solidFill>
            </a:endParaRPr>
          </a:p>
          <a:p>
            <a:pPr algn="ctr"/>
            <a:endParaRPr lang="fr-FR" sz="3200" b="1" dirty="0">
              <a:solidFill>
                <a:srgbClr val="00B050"/>
              </a:solidFill>
            </a:endParaRPr>
          </a:p>
          <a:p>
            <a:pPr algn="ctr"/>
            <a:r>
              <a:rPr lang="fr-FR" sz="6600" b="1" dirty="0">
                <a:solidFill>
                  <a:srgbClr val="00B050"/>
                </a:solidFill>
              </a:rPr>
              <a:t>SIAH</a:t>
            </a:r>
          </a:p>
        </p:txBody>
      </p:sp>
    </p:spTree>
    <p:extLst>
      <p:ext uri="{BB962C8B-B14F-4D97-AF65-F5344CB8AC3E}">
        <p14:creationId xmlns:p14="http://schemas.microsoft.com/office/powerpoint/2010/main" val="37289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0640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3200" dirty="0"/>
              <a:t>Rapport Activités 2020</a:t>
            </a:r>
            <a:br>
              <a:rPr lang="fr-FR" sz="3200" dirty="0"/>
            </a:br>
            <a:r>
              <a:rPr lang="fr-FR" sz="3200" dirty="0"/>
              <a:t>Une équipe, un territoire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2250840"/>
            <a:ext cx="11447362" cy="4229100"/>
          </a:xfrm>
        </p:spPr>
        <p:txBody>
          <a:bodyPr rtlCol="0">
            <a:normAutofit/>
          </a:bodyPr>
          <a:lstStyle/>
          <a:p>
            <a:pPr rtl="0"/>
            <a:r>
              <a:rPr lang="fr-BE" sz="3200" dirty="0">
                <a:solidFill>
                  <a:schemeClr val="tx2"/>
                </a:solidFill>
              </a:rPr>
              <a:t>Président, bureau(11 VP),Comité du Syndicat(70 titulaires et 70 suppléants)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50 agents (35 titulaires)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Compétence GEMAPI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Compétence collecte, traitement des eaux usées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Compétence gestion des rivières et eaux pluviales</a:t>
            </a:r>
          </a:p>
          <a:p>
            <a:pPr rtl="0"/>
            <a:endParaRPr lang="fr-FR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0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r>
              <a:rPr lang="fr-FR" sz="1800" dirty="0"/>
              <a:t>PRESENTATION DU SIAH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422" y="406400"/>
            <a:ext cx="9822578" cy="620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494-DBCB-4CE0-B880-165DF4607244}" type="slidenum">
              <a:rPr lang="fr-FR" smtClean="0"/>
              <a:t>13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647543" y="764705"/>
            <a:ext cx="153367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SICTEUB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27874" y="2843644"/>
            <a:ext cx="814945" cy="646331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 SIAH</a:t>
            </a:r>
          </a:p>
        </p:txBody>
      </p:sp>
    </p:spTree>
    <p:extLst>
      <p:ext uri="{BB962C8B-B14F-4D97-AF65-F5344CB8AC3E}">
        <p14:creationId xmlns:p14="http://schemas.microsoft.com/office/powerpoint/2010/main" val="333769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19256" cy="850106"/>
          </a:xfrm>
        </p:spPr>
        <p:txBody>
          <a:bodyPr>
            <a:normAutofit/>
          </a:bodyPr>
          <a:lstStyle/>
          <a:p>
            <a:r>
              <a:rPr lang="fr-FR" sz="2000" dirty="0"/>
              <a:t>PRESENTATION DU SIAH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196754"/>
            <a:ext cx="8229600" cy="492941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altLang="fr-FR" sz="1800" b="1" dirty="0">
                <a:cs typeface="Tahoma" pitchFamily="34" charset="0"/>
              </a:rPr>
              <a:t>35</a:t>
            </a:r>
            <a:r>
              <a:rPr lang="fr-FR" altLang="fr-FR" sz="1800" dirty="0">
                <a:cs typeface="Tahoma" pitchFamily="34" charset="0"/>
              </a:rPr>
              <a:t> communes + </a:t>
            </a:r>
            <a:r>
              <a:rPr lang="fr-FR" altLang="fr-FR" sz="1800" b="1" dirty="0">
                <a:cs typeface="Tahoma" pitchFamily="34" charset="0"/>
              </a:rPr>
              <a:t>2</a:t>
            </a:r>
            <a:r>
              <a:rPr lang="fr-FR" altLang="fr-FR" sz="1800" dirty="0">
                <a:cs typeface="Tahoma" pitchFamily="34" charset="0"/>
              </a:rPr>
              <a:t> Communautés d’agglomération</a:t>
            </a:r>
          </a:p>
          <a:p>
            <a:pPr algn="just"/>
            <a:r>
              <a:rPr lang="fr-FR" altLang="fr-FR" sz="1800" b="1" dirty="0">
                <a:cs typeface="Tahoma" pitchFamily="34" charset="0"/>
              </a:rPr>
              <a:t>Principales missions: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cs typeface="Tahoma" pitchFamily="34" charset="0"/>
              </a:rPr>
              <a:t>Assainissement des eaux usées (collecte, transport, traitement, réduction des rejets dans le milieu naturel)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cs typeface="Tahoma" pitchFamily="34" charset="0"/>
              </a:rPr>
              <a:t>Gestion des eaux pluviales (prévention des inondations, préservation du </a:t>
            </a:r>
          </a:p>
          <a:p>
            <a:pPr lvl="1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fr-FR" altLang="fr-FR" sz="1800" dirty="0">
                <a:cs typeface="Tahoma" pitchFamily="34" charset="0"/>
              </a:rPr>
              <a:t>milieu naturel)</a:t>
            </a:r>
          </a:p>
          <a:p>
            <a:pPr marL="361950" lvl="1" indent="-361950" algn="just">
              <a:spcBef>
                <a:spcPct val="0"/>
              </a:spcBef>
              <a:spcAft>
                <a:spcPts val="600"/>
              </a:spcAft>
            </a:pPr>
            <a:r>
              <a:rPr lang="fr-FR" altLang="fr-FR" sz="1800" b="1" dirty="0">
                <a:cs typeface="Tahoma" pitchFamily="34" charset="0"/>
              </a:rPr>
              <a:t>Le SIAH en quelques chiffres:</a:t>
            </a:r>
          </a:p>
          <a:p>
            <a:pPr marL="714375" lvl="1" indent="-257175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cs typeface="Tahoma" pitchFamily="34" charset="0"/>
              </a:rPr>
              <a:t>250 000 usagers dont environ 6000 établissements industriels ou assimilés</a:t>
            </a:r>
          </a:p>
          <a:p>
            <a:pPr marL="714375" lvl="1" indent="-257175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cs typeface="Tahoma" pitchFamily="34" charset="0"/>
              </a:rPr>
              <a:t>144 km de collecteurs intercommunaux d’eaux usées</a:t>
            </a:r>
          </a:p>
          <a:p>
            <a:pPr marL="714375" lvl="1" indent="-257175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cs typeface="Tahoma" pitchFamily="34" charset="0"/>
              </a:rPr>
              <a:t>492 km de collecteurs communaux d’eaux usées</a:t>
            </a:r>
          </a:p>
          <a:p>
            <a:pPr marL="714375" lvl="1" indent="-257175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cs typeface="Tahoma" pitchFamily="34" charset="0"/>
              </a:rPr>
              <a:t>66 km de collecteurs intercommunaux d’eaux pluviales</a:t>
            </a:r>
          </a:p>
          <a:p>
            <a:pPr marL="714375" lvl="1" indent="-257175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cs typeface="Tahoma" pitchFamily="34" charset="0"/>
              </a:rPr>
              <a:t>454 km de collecteur communaux d’eaux pluviales</a:t>
            </a:r>
          </a:p>
          <a:p>
            <a:pPr marL="714375" lvl="1" indent="-257175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cs typeface="Tahoma" pitchFamily="34" charset="0"/>
              </a:rPr>
              <a:t>2 bassins versants: Le </a:t>
            </a:r>
            <a:r>
              <a:rPr lang="fr-FR" altLang="fr-FR" sz="1800" dirty="0" err="1">
                <a:cs typeface="Tahoma" pitchFamily="34" charset="0"/>
              </a:rPr>
              <a:t>Croult</a:t>
            </a:r>
            <a:r>
              <a:rPr lang="fr-FR" altLang="fr-FR" sz="1800" dirty="0">
                <a:cs typeface="Tahoma" pitchFamily="34" charset="0"/>
              </a:rPr>
              <a:t>, le Petit Rosne</a:t>
            </a:r>
          </a:p>
          <a:p>
            <a:pPr marL="714375" lvl="1" indent="-257175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cs typeface="Tahoma" pitchFamily="34" charset="0"/>
              </a:rPr>
              <a:t>1 station de dépollution d’une capacité de 307 000 Equivalents Habitants</a:t>
            </a:r>
          </a:p>
          <a:p>
            <a:pPr marL="714375" lvl="1" indent="-257175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altLang="fr-FR" sz="1800" dirty="0">
                <a:cs typeface="Tahoma" pitchFamily="34" charset="0"/>
              </a:rPr>
              <a:t>50 000 m</a:t>
            </a:r>
            <a:r>
              <a:rPr lang="fr-FR" altLang="fr-FR" sz="1800" baseline="30000" dirty="0">
                <a:cs typeface="Tahoma" pitchFamily="34" charset="0"/>
              </a:rPr>
              <a:t>3</a:t>
            </a:r>
            <a:r>
              <a:rPr lang="fr-FR" altLang="fr-FR" sz="1800" dirty="0">
                <a:cs typeface="Tahoma" pitchFamily="34" charset="0"/>
              </a:rPr>
              <a:t>/j d’eaux usées transportées et traitées par temps sec</a:t>
            </a:r>
          </a:p>
          <a:p>
            <a:pPr marL="457200" lvl="1" indent="0">
              <a:spcBef>
                <a:spcPct val="0"/>
              </a:spcBef>
              <a:buNone/>
            </a:pPr>
            <a:endParaRPr lang="fr-FR" altLang="fr-FR" sz="1600" dirty="0">
              <a:cs typeface="Tahoma" pitchFamily="34" charset="0"/>
            </a:endParaRPr>
          </a:p>
          <a:p>
            <a:pPr marL="714375" indent="-352425"/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C494-DBCB-4CE0-B880-165DF4607244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814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0640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3200" dirty="0"/>
              <a:t>Rapport Activités 2021</a:t>
            </a:r>
            <a:br>
              <a:rPr lang="fr-FR" sz="3200" dirty="0"/>
            </a:br>
            <a:r>
              <a:rPr lang="fr-FR" sz="3200" dirty="0"/>
              <a:t>Un budget (Dépenses/Recettes)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40304" y="2250840"/>
            <a:ext cx="11766247" cy="4229100"/>
          </a:xfrm>
        </p:spPr>
        <p:txBody>
          <a:bodyPr rtlCol="0">
            <a:normAutofit/>
          </a:bodyPr>
          <a:lstStyle/>
          <a:p>
            <a:pPr rtl="0"/>
            <a:r>
              <a:rPr lang="fr-BE" sz="2800" dirty="0">
                <a:solidFill>
                  <a:schemeClr val="tx2"/>
                </a:solidFill>
              </a:rPr>
              <a:t>Budget ppal Eaux Pluviales-</a:t>
            </a:r>
            <a:r>
              <a:rPr lang="fr-BE" sz="2800" dirty="0" err="1">
                <a:solidFill>
                  <a:schemeClr val="tx2"/>
                </a:solidFill>
              </a:rPr>
              <a:t>Gemapi</a:t>
            </a:r>
            <a:r>
              <a:rPr lang="fr-BE" sz="2800" dirty="0">
                <a:solidFill>
                  <a:schemeClr val="tx2"/>
                </a:solidFill>
              </a:rPr>
              <a:t> :11,3 M€ /15 M€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Budget  annexe EU-Assainissement : 79,5 M€/62 M€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Budget SAGE : 230 K€/214 K€</a:t>
            </a:r>
          </a:p>
          <a:p>
            <a:pPr rtl="0"/>
            <a:endParaRPr lang="fr-FR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9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64518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r-FR" sz="3200" dirty="0"/>
              <a:t>Rapport Activités 2021</a:t>
            </a:r>
            <a:br>
              <a:rPr lang="fr-FR" sz="3200" dirty="0"/>
            </a:br>
            <a:r>
              <a:rPr lang="fr-FR" sz="3200" dirty="0"/>
              <a:t>Prévenir et gérer le risque inondation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1669143"/>
            <a:ext cx="11447362" cy="4810797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fr-BE" sz="3200" dirty="0">
                <a:solidFill>
                  <a:schemeClr val="tx2"/>
                </a:solidFill>
              </a:rPr>
              <a:t>Avis sur les projets d’urbanisme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Permis de construire(rétentions à la parcelle)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Astreinte hydraulique, </a:t>
            </a:r>
            <a:r>
              <a:rPr lang="fr-BE" sz="3200" dirty="0" err="1">
                <a:solidFill>
                  <a:schemeClr val="tx2"/>
                </a:solidFill>
              </a:rPr>
              <a:t>télédetection</a:t>
            </a:r>
            <a:r>
              <a:rPr lang="fr-BE" sz="3200" dirty="0">
                <a:solidFill>
                  <a:schemeClr val="tx2"/>
                </a:solidFill>
              </a:rPr>
              <a:t> sur certains bassins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Lancement révision schéma directeur assainissement et bassins de retenue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Projets en cours ( </a:t>
            </a:r>
            <a:r>
              <a:rPr lang="fr-BE" sz="3200" dirty="0" err="1">
                <a:solidFill>
                  <a:schemeClr val="tx2"/>
                </a:solidFill>
              </a:rPr>
              <a:t>cf</a:t>
            </a:r>
            <a:r>
              <a:rPr lang="fr-BE" sz="3200" dirty="0">
                <a:solidFill>
                  <a:schemeClr val="tx2"/>
                </a:solidFill>
              </a:rPr>
              <a:t> Vémars/St-Witz)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Entretien des vannes</a:t>
            </a:r>
          </a:p>
          <a:p>
            <a:pPr rtl="0"/>
            <a:endParaRPr lang="fr-FR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64518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r-FR" sz="3200" dirty="0"/>
              <a:t>Rapport Activités 2021</a:t>
            </a:r>
            <a:br>
              <a:rPr lang="fr-FR" sz="3200" dirty="0"/>
            </a:br>
            <a:r>
              <a:rPr lang="fr-FR" sz="3200" dirty="0"/>
              <a:t>Restaurer et préserver les milieux aquatiques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2250840"/>
            <a:ext cx="11447362" cy="4229100"/>
          </a:xfrm>
        </p:spPr>
        <p:txBody>
          <a:bodyPr rtlCol="0">
            <a:normAutofit/>
          </a:bodyPr>
          <a:lstStyle/>
          <a:p>
            <a:pPr rtl="0"/>
            <a:r>
              <a:rPr lang="fr-BE" sz="3200" dirty="0">
                <a:solidFill>
                  <a:schemeClr val="tx2"/>
                </a:solidFill>
              </a:rPr>
              <a:t>Réouverture et restauration des linéaires de rivières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Gestion raisonnée des espaces verts (fauche des berges-</a:t>
            </a:r>
            <a:r>
              <a:rPr lang="fr-BE" sz="3200" dirty="0">
                <a:solidFill>
                  <a:srgbClr val="FF0000"/>
                </a:solidFill>
              </a:rPr>
              <a:t>22kms</a:t>
            </a:r>
            <a:r>
              <a:rPr lang="fr-BE" sz="3200" dirty="0">
                <a:solidFill>
                  <a:schemeClr val="tx2"/>
                </a:solidFill>
              </a:rPr>
              <a:t>-, nettoyage des grilles- </a:t>
            </a:r>
            <a:r>
              <a:rPr lang="fr-BE" sz="3200" dirty="0">
                <a:solidFill>
                  <a:srgbClr val="FF0000"/>
                </a:solidFill>
              </a:rPr>
              <a:t>732 heures-</a:t>
            </a:r>
            <a:r>
              <a:rPr lang="fr-BE" sz="3200" dirty="0">
                <a:solidFill>
                  <a:schemeClr val="tx2"/>
                </a:solidFill>
              </a:rPr>
              <a:t>, ramassage des déchets- </a:t>
            </a:r>
            <a:r>
              <a:rPr lang="fr-BE" sz="3200" dirty="0">
                <a:solidFill>
                  <a:srgbClr val="FF0000"/>
                </a:solidFill>
              </a:rPr>
              <a:t>21 heures-</a:t>
            </a:r>
            <a:r>
              <a:rPr lang="fr-BE" sz="3200" dirty="0">
                <a:solidFill>
                  <a:schemeClr val="tx2"/>
                </a:solidFill>
              </a:rPr>
              <a:t>,…)</a:t>
            </a:r>
          </a:p>
          <a:p>
            <a:pPr rtl="0"/>
            <a:endParaRPr lang="fr-BE" sz="3200" dirty="0">
              <a:solidFill>
                <a:schemeClr val="tx2"/>
              </a:solidFill>
            </a:endParaRPr>
          </a:p>
          <a:p>
            <a:pPr marL="0" indent="0" rtl="0">
              <a:buNone/>
            </a:pPr>
            <a:endParaRPr lang="fr-FR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64518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r-FR" sz="3200" dirty="0"/>
              <a:t>Rapport Activités 2021</a:t>
            </a:r>
            <a:br>
              <a:rPr lang="fr-FR" sz="3200" dirty="0"/>
            </a:br>
            <a:r>
              <a:rPr lang="fr-FR" sz="3200" dirty="0"/>
              <a:t>Agir contre la pollution des rivières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1001486"/>
            <a:ext cx="11447362" cy="5478454"/>
          </a:xfrm>
        </p:spPr>
        <p:txBody>
          <a:bodyPr rtlCol="0">
            <a:normAutofit/>
          </a:bodyPr>
          <a:lstStyle/>
          <a:p>
            <a:pPr rtl="0"/>
            <a:r>
              <a:rPr lang="fr-BE" sz="2800" dirty="0">
                <a:solidFill>
                  <a:schemeClr val="tx2"/>
                </a:solidFill>
              </a:rPr>
              <a:t>Performance de la station de Bonneuil (19,7 millions m3 d’eaux usées en 2021. moyenne:53 000 m3/j!)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Gestion des boues -</a:t>
            </a:r>
            <a:r>
              <a:rPr lang="fr-BE" sz="2800" dirty="0">
                <a:solidFill>
                  <a:srgbClr val="FF0000"/>
                </a:solidFill>
              </a:rPr>
              <a:t>13874 t en 2021-</a:t>
            </a:r>
            <a:r>
              <a:rPr lang="fr-BE" sz="2800" dirty="0">
                <a:solidFill>
                  <a:schemeClr val="tx2"/>
                </a:solidFill>
              </a:rPr>
              <a:t>(méthanisation, extension de la station)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Travaux réseau assainissement (exploitation, inspections, curages, astreinte, conformité des branchements, réhabilitation des réseaux EU/EP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Diagnostic permanent des réseaux, métrologie, SDA, SIG, maitrise des intrants non domestiques</a:t>
            </a:r>
            <a:endParaRPr lang="fr-FR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334255"/>
            <a:ext cx="10058402" cy="64518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r-FR" sz="3200" dirty="0"/>
              <a:t>Rapport Activités 2021</a:t>
            </a:r>
            <a:br>
              <a:rPr lang="fr-FR" sz="3200" dirty="0"/>
            </a:br>
            <a:r>
              <a:rPr lang="fr-FR" sz="4000" b="1" dirty="0">
                <a:solidFill>
                  <a:srgbClr val="FF0000"/>
                </a:solidFill>
              </a:rPr>
              <a:t>Focus sur St-Witz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1447256"/>
            <a:ext cx="11447362" cy="5478454"/>
          </a:xfrm>
        </p:spPr>
        <p:txBody>
          <a:bodyPr rtlCol="0">
            <a:normAutofit/>
          </a:bodyPr>
          <a:lstStyle/>
          <a:p>
            <a:pPr rtl="0"/>
            <a:r>
              <a:rPr lang="fr-BE" sz="2800" dirty="0">
                <a:solidFill>
                  <a:schemeClr val="tx2"/>
                </a:solidFill>
              </a:rPr>
              <a:t>Inspections télévisées: </a:t>
            </a:r>
            <a:r>
              <a:rPr lang="fr-BE" sz="2800" dirty="0">
                <a:solidFill>
                  <a:srgbClr val="FF0000"/>
                </a:solidFill>
              </a:rPr>
              <a:t>1935 m EU et 1636m EP 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Intervention d’astreinte: </a:t>
            </a:r>
            <a:r>
              <a:rPr lang="fr-BE" sz="2800" dirty="0">
                <a:solidFill>
                  <a:srgbClr val="FF0000"/>
                </a:solidFill>
              </a:rPr>
              <a:t>9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Interventions  petits travaux assainissement : </a:t>
            </a:r>
            <a:r>
              <a:rPr lang="fr-BE" sz="2800" dirty="0">
                <a:solidFill>
                  <a:srgbClr val="FF0000"/>
                </a:solidFill>
              </a:rPr>
              <a:t>10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Réhabilitation des collecteurs EU et EP </a:t>
            </a:r>
            <a:r>
              <a:rPr lang="fr-BE" sz="2800" dirty="0">
                <a:solidFill>
                  <a:srgbClr val="FF0000"/>
                </a:solidFill>
              </a:rPr>
              <a:t>rue des prés frais, de la </a:t>
            </a:r>
            <a:r>
              <a:rPr lang="fr-BE" sz="2800" dirty="0" err="1">
                <a:solidFill>
                  <a:srgbClr val="FF0000"/>
                </a:solidFill>
              </a:rPr>
              <a:t>Michelette</a:t>
            </a:r>
            <a:r>
              <a:rPr lang="fr-BE" sz="2800" dirty="0">
                <a:solidFill>
                  <a:srgbClr val="FF0000"/>
                </a:solidFill>
              </a:rPr>
              <a:t>, de l’Orme à la pie, et place de la mairie </a:t>
            </a:r>
            <a:r>
              <a:rPr lang="fr-BE" sz="2800" dirty="0">
                <a:solidFill>
                  <a:schemeClr val="tx2"/>
                </a:solidFill>
              </a:rPr>
              <a:t>(cout total 1 330 091 € </a:t>
            </a:r>
            <a:r>
              <a:rPr lang="fr-BE" sz="2800" dirty="0" err="1">
                <a:solidFill>
                  <a:schemeClr val="tx2"/>
                </a:solidFill>
              </a:rPr>
              <a:t>ht</a:t>
            </a:r>
            <a:r>
              <a:rPr lang="fr-BE" sz="2800" dirty="0">
                <a:solidFill>
                  <a:schemeClr val="tx2"/>
                </a:solidFill>
              </a:rPr>
              <a:t> dont 690 715 € en 2021</a:t>
            </a:r>
          </a:p>
        </p:txBody>
      </p:sp>
    </p:spTree>
    <p:extLst>
      <p:ext uri="{BB962C8B-B14F-4D97-AF65-F5344CB8AC3E}">
        <p14:creationId xmlns:p14="http://schemas.microsoft.com/office/powerpoint/2010/main" val="30343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19200"/>
          </a:xfrm>
        </p:spPr>
        <p:txBody>
          <a:bodyPr rtlCol="0"/>
          <a:lstStyle/>
          <a:p>
            <a:pPr algn="ctr" rtl="0"/>
            <a:r>
              <a:rPr lang="fr-FR" dirty="0"/>
              <a:t>Les grandes lignes des rapports annuels  (voir le  mail envoyé le 29/11)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2250840"/>
            <a:ext cx="11447362" cy="4229100"/>
          </a:xfrm>
        </p:spPr>
        <p:txBody>
          <a:bodyPr rtlCol="0">
            <a:normAutofit/>
          </a:bodyPr>
          <a:lstStyle/>
          <a:p>
            <a:r>
              <a:rPr lang="fr-FR" sz="4000" dirty="0"/>
              <a:t>DU SIECCAO (Eau potable)</a:t>
            </a:r>
          </a:p>
          <a:p>
            <a:pPr rtl="0"/>
            <a:r>
              <a:rPr lang="fr-FR" sz="4000" dirty="0"/>
              <a:t>DU SIAH (EU et </a:t>
            </a:r>
            <a:r>
              <a:rPr lang="fr-FR" sz="4000" dirty="0" err="1"/>
              <a:t>Eplu</a:t>
            </a:r>
            <a:r>
              <a:rPr lang="fr-FR" sz="4000" dirty="0"/>
              <a:t>)</a:t>
            </a:r>
          </a:p>
          <a:p>
            <a:pPr rtl="0"/>
            <a:r>
              <a:rPr lang="fr-FR" sz="4000" dirty="0"/>
              <a:t>DU SICTEUB (EU et </a:t>
            </a:r>
            <a:r>
              <a:rPr lang="fr-FR" sz="4000" dirty="0" err="1"/>
              <a:t>Eplu</a:t>
            </a:r>
            <a:r>
              <a:rPr lang="fr-FR" sz="4000" dirty="0"/>
              <a:t>)</a:t>
            </a:r>
          </a:p>
          <a:p>
            <a:pPr marL="0" indent="0" algn="ctr" rtl="0">
              <a:buNone/>
            </a:pPr>
            <a:r>
              <a:rPr lang="fr-FR" sz="44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64518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r-FR" sz="3200" dirty="0"/>
              <a:t>Rapport Activités 2021</a:t>
            </a:r>
            <a:br>
              <a:rPr lang="fr-FR" sz="3200" dirty="0"/>
            </a:br>
            <a:r>
              <a:rPr lang="fr-FR" sz="3200" dirty="0"/>
              <a:t>Des valeurs ancrées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1001486"/>
            <a:ext cx="11447362" cy="5478454"/>
          </a:xfrm>
        </p:spPr>
        <p:txBody>
          <a:bodyPr rtlCol="0">
            <a:normAutofit/>
          </a:bodyPr>
          <a:lstStyle/>
          <a:p>
            <a:pPr rtl="0"/>
            <a:r>
              <a:rPr lang="fr-BE" sz="2800" dirty="0">
                <a:solidFill>
                  <a:schemeClr val="tx2"/>
                </a:solidFill>
              </a:rPr>
              <a:t>L’humain (H&amp;S, santé &amp; bien être, formation, télétravail)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Réactivité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Le droit, partie intégrante de chaque métier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Transparence de l’action publique</a:t>
            </a: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ISO 14 001:2015</a:t>
            </a:r>
          </a:p>
          <a:p>
            <a:pPr rtl="0"/>
            <a:endParaRPr lang="fr-BE" sz="2800" dirty="0">
              <a:solidFill>
                <a:schemeClr val="tx2"/>
              </a:solidFill>
            </a:endParaRPr>
          </a:p>
          <a:p>
            <a:pPr rtl="0"/>
            <a:r>
              <a:rPr lang="fr-BE" sz="2800" dirty="0">
                <a:solidFill>
                  <a:schemeClr val="tx2"/>
                </a:solidFill>
              </a:rPr>
              <a:t>Les indicateurs (pages 58 et suivantes)</a:t>
            </a:r>
            <a:endParaRPr lang="fr-FR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19200"/>
          </a:xfrm>
        </p:spPr>
        <p:txBody>
          <a:bodyPr rtlCol="0"/>
          <a:lstStyle/>
          <a:p>
            <a:pPr algn="ctr" rtl="0"/>
            <a:r>
              <a:rPr lang="fr-FR" dirty="0"/>
              <a:t>Les grandes lignes des rapports annuels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3735010"/>
            <a:ext cx="11447362" cy="2744930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fr-FR" sz="4000" dirty="0"/>
              <a:t>SICTEUB (EU et </a:t>
            </a:r>
            <a:r>
              <a:rPr lang="fr-FR" sz="4000" dirty="0" err="1"/>
              <a:t>Eplu</a:t>
            </a:r>
            <a:r>
              <a:rPr lang="fr-FR" sz="4000" dirty="0"/>
              <a:t>)</a:t>
            </a:r>
          </a:p>
          <a:p>
            <a:pPr marL="0" indent="0" algn="ctr" rtl="0">
              <a:buNone/>
            </a:pPr>
            <a:r>
              <a:rPr lang="fr-FR" sz="44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0880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2640" y="2271083"/>
            <a:ext cx="8046720" cy="422667"/>
          </a:xfrm>
        </p:spPr>
        <p:txBody>
          <a:bodyPr/>
          <a:lstStyle/>
          <a:p>
            <a:pPr algn="ctr">
              <a:defRPr/>
            </a:pPr>
            <a:r>
              <a:rPr lang="fr-FR" altLang="fr-FR" sz="28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Indicateurs techniques et financiers du service public de l’assainissement collectif</a:t>
            </a:r>
            <a:b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fr-FR" altLang="fr-FR" sz="2000" i="1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Art. D2224-1 et Annexe VI du CGCT</a:t>
            </a:r>
            <a:br>
              <a:rPr lang="fr-FR" altLang="fr-FR" sz="1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br>
              <a:rPr lang="fr-FR" alt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bg-BG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1965104-CC1B-4A16-AA30-382A9C3F770A}"/>
              </a:ext>
            </a:extLst>
          </p:cNvPr>
          <p:cNvGraphicFramePr>
            <a:graphicFrameLocks noGrp="1"/>
          </p:cNvGraphicFramePr>
          <p:nvPr/>
        </p:nvGraphicFramePr>
        <p:xfrm>
          <a:off x="1098958" y="2262168"/>
          <a:ext cx="9700587" cy="3870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269304">
                  <a:extLst>
                    <a:ext uri="{9D8B030D-6E8A-4147-A177-3AD203B41FA5}">
                      <a16:colId xmlns:a16="http://schemas.microsoft.com/office/drawing/2014/main" val="3452701143"/>
                    </a:ext>
                  </a:extLst>
                </a:gridCol>
                <a:gridCol w="3431283">
                  <a:extLst>
                    <a:ext uri="{9D8B030D-6E8A-4147-A177-3AD203B41FA5}">
                      <a16:colId xmlns:a16="http://schemas.microsoft.com/office/drawing/2014/main" val="3253482743"/>
                    </a:ext>
                  </a:extLst>
                </a:gridCol>
              </a:tblGrid>
              <a:tr h="382178"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solidFill>
                            <a:schemeClr val="bg1"/>
                          </a:solidFill>
                        </a:rPr>
                        <a:t>Généralités</a:t>
                      </a:r>
                      <a:endParaRPr lang="fr-FR" sz="20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48818"/>
                  </a:ext>
                </a:extLst>
              </a:tr>
              <a:tr h="314218">
                <a:tc>
                  <a:txBody>
                    <a:bodyPr/>
                    <a:lstStyle/>
                    <a:p>
                      <a:r>
                        <a:rPr lang="fr-FR" dirty="0"/>
                        <a:t>Population totale (INSEE 2017) :</a:t>
                      </a:r>
                      <a:endParaRPr lang="fr-F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 dirty="0">
                          <a:solidFill>
                            <a:schemeClr val="bg1"/>
                          </a:solidFill>
                        </a:rPr>
                        <a:t>56 184</a:t>
                      </a:r>
                      <a:endParaRPr lang="fr-FR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766463"/>
                  </a:ext>
                </a:extLst>
              </a:tr>
              <a:tr h="34805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800" kern="1200" dirty="0">
                          <a:solidFill>
                            <a:schemeClr val="dk1"/>
                          </a:solidFill>
                        </a:rPr>
                        <a:t>Nombre de branchements :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800" kern="1200" dirty="0">
                          <a:solidFill>
                            <a:schemeClr val="bg1"/>
                          </a:solidFill>
                        </a:rPr>
                        <a:t>Env. 18 000</a:t>
                      </a:r>
                      <a:endParaRPr lang="fr-FR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099644"/>
                  </a:ext>
                </a:extLst>
              </a:tr>
              <a:tr h="348051">
                <a:tc>
                  <a:txBody>
                    <a:bodyPr/>
                    <a:lstStyle/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</a:rPr>
                        <a:t>Nombre d’abonnements AEP :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19 413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68759"/>
                  </a:ext>
                </a:extLst>
              </a:tr>
              <a:tr h="34805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800" kern="1200" dirty="0">
                          <a:solidFill>
                            <a:schemeClr val="dk1"/>
                          </a:solidFill>
                        </a:rPr>
                        <a:t>Volume AEP assujetti :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800" kern="1200" dirty="0">
                          <a:solidFill>
                            <a:schemeClr val="bg1"/>
                          </a:solidFill>
                        </a:rPr>
                        <a:t>2 488 316 m</a:t>
                      </a:r>
                      <a:r>
                        <a:rPr lang="fr-FR" sz="1800" kern="12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fr-FR" sz="1800" kern="1200" baseline="30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938059"/>
                  </a:ext>
                </a:extLst>
              </a:tr>
              <a:tr h="34805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800" kern="1200" dirty="0">
                          <a:solidFill>
                            <a:schemeClr val="dk1"/>
                          </a:solidFill>
                        </a:rPr>
                        <a:t>Nombre de contrôles </a:t>
                      </a:r>
                      <a:r>
                        <a:rPr lang="fr-FR" sz="1800" kern="1200" dirty="0">
                          <a:solidFill>
                            <a:schemeClr val="bg1"/>
                          </a:solidFill>
                        </a:rPr>
                        <a:t>ND et AD:</a:t>
                      </a:r>
                      <a:endParaRPr lang="fr-FR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800" kern="1200" dirty="0">
                          <a:solidFill>
                            <a:schemeClr val="bg1"/>
                          </a:solidFill>
                        </a:rPr>
                        <a:t>31</a:t>
                      </a:r>
                      <a:endParaRPr lang="fr-FR" sz="18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937096"/>
                  </a:ext>
                </a:extLst>
              </a:tr>
              <a:tr h="162423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800" kern="1200" dirty="0">
                          <a:solidFill>
                            <a:schemeClr val="dk1"/>
                          </a:solidFill>
                        </a:rPr>
                        <a:t>Nombre de contrôles de séparation EU/EP :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800" kern="1200" dirty="0">
                          <a:solidFill>
                            <a:schemeClr val="dk1"/>
                          </a:solidFill>
                        </a:rPr>
                        <a:t>1309</a:t>
                      </a:r>
                      <a:endParaRPr lang="fr-FR" sz="1400" kern="1200" dirty="0">
                        <a:solidFill>
                          <a:schemeClr val="dk1"/>
                        </a:solidFill>
                      </a:endParaRPr>
                    </a:p>
                    <a:p>
                      <a:pPr marL="0" algn="l" defTabSz="457200" rtl="0" eaLnBrk="1" latinLnBrk="0" hangingPunct="1"/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Dont :</a:t>
                      </a:r>
                    </a:p>
                    <a:p>
                      <a:pPr marL="0" algn="l" defTabSz="457200" rtl="0" eaLnBrk="1" latinLnBrk="0" hangingPunct="1"/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- 215 « non-conformes »,</a:t>
                      </a:r>
                    </a:p>
                    <a:p>
                      <a:pPr marL="0" algn="l" defTabSz="457200" rtl="0" eaLnBrk="1" latinLnBrk="0" hangingPunct="1"/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- 263 contre-visites (mise en séparatif),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- 99 contrôles de bon raccordement (PFAC),</a:t>
                      </a:r>
                      <a:endParaRPr lang="fr-FR" sz="14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337897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8C9B638A-ED28-452C-9072-221EA0828E47}"/>
              </a:ext>
            </a:extLst>
          </p:cNvPr>
          <p:cNvSpPr txBox="1"/>
          <p:nvPr/>
        </p:nvSpPr>
        <p:spPr>
          <a:xfrm>
            <a:off x="10312923" y="311977"/>
            <a:ext cx="92382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4/4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6BB1AF-E702-4DD0-846A-742DA928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51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2640" y="2048471"/>
            <a:ext cx="8046720" cy="422667"/>
          </a:xfrm>
        </p:spPr>
        <p:txBody>
          <a:bodyPr/>
          <a:lstStyle/>
          <a:p>
            <a:pPr algn="ctr">
              <a:defRPr/>
            </a:pPr>
            <a: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Le Système de Transport :</a:t>
            </a: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fr-FR" altLang="fr-FR" sz="3200" cap="small" dirty="0">
                <a:solidFill>
                  <a:srgbClr val="92D050"/>
                </a:solidFill>
                <a:latin typeface="Calibri" panose="020F0502020204030204" pitchFamily="34" charset="0"/>
                <a:cs typeface="Arial" charset="0"/>
              </a:rPr>
              <a:t>Marché d’Exploitation</a:t>
            </a:r>
            <a:br>
              <a:rPr lang="fr-FR" altLang="fr-FR" sz="1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br>
              <a:rPr lang="fr-FR" alt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bg-BG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834C-FC10-4989-8A09-64D5DEF90528}"/>
              </a:ext>
            </a:extLst>
          </p:cNvPr>
          <p:cNvSpPr/>
          <p:nvPr/>
        </p:nvSpPr>
        <p:spPr>
          <a:xfrm>
            <a:off x="187194" y="1353512"/>
            <a:ext cx="1170000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Marché de prestation de services – Titulaire : SUEZ EAU FRANCE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Montant annuel de la partie Transport : 754 515 € 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A60F46-75AE-489B-835E-716C2DF01CE8}"/>
              </a:ext>
            </a:extLst>
          </p:cNvPr>
          <p:cNvSpPr txBox="1"/>
          <p:nvPr/>
        </p:nvSpPr>
        <p:spPr>
          <a:xfrm>
            <a:off x="10312923" y="311977"/>
            <a:ext cx="92382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RsX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2/6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E276AD1-DBEB-4222-A0CE-95595533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B36E6A1-08EB-4598-AF18-B1110559C3F2}"/>
              </a:ext>
            </a:extLst>
          </p:cNvPr>
          <p:cNvSpPr txBox="1"/>
          <p:nvPr/>
        </p:nvSpPr>
        <p:spPr>
          <a:xfrm>
            <a:off x="1691148" y="6325145"/>
            <a:ext cx="8544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69805m de collecteurs curés en 2021 – soit 31,7% du linéaire communal total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7AE9145-5A83-4283-9C84-05EC8A878099}"/>
              </a:ext>
            </a:extLst>
          </p:cNvPr>
          <p:cNvGraphicFramePr/>
          <p:nvPr/>
        </p:nvGraphicFramePr>
        <p:xfrm>
          <a:off x="1213464" y="2017362"/>
          <a:ext cx="9499599" cy="1995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DDC6FE9B-2713-4ED9-BA48-E0A2BA6311FE}"/>
              </a:ext>
            </a:extLst>
          </p:cNvPr>
          <p:cNvGraphicFramePr/>
          <p:nvPr/>
        </p:nvGraphicFramePr>
        <p:xfrm>
          <a:off x="1209367" y="4105747"/>
          <a:ext cx="9499599" cy="2205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77061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2640" y="2048471"/>
            <a:ext cx="8046720" cy="422667"/>
          </a:xfrm>
        </p:spPr>
        <p:txBody>
          <a:bodyPr/>
          <a:lstStyle/>
          <a:p>
            <a:pPr algn="ctr">
              <a:defRPr/>
            </a:pPr>
            <a: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Le Système de Transport :</a:t>
            </a: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fr-FR" altLang="fr-FR" sz="3200" cap="small" dirty="0">
                <a:solidFill>
                  <a:srgbClr val="92D050"/>
                </a:solidFill>
                <a:latin typeface="Calibri" panose="020F0502020204030204" pitchFamily="34" charset="0"/>
                <a:cs typeface="Arial" charset="0"/>
              </a:rPr>
              <a:t>Marché d’Exploitation</a:t>
            </a:r>
            <a:br>
              <a:rPr lang="fr-FR" altLang="fr-FR" sz="1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br>
              <a:rPr lang="fr-FR" alt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bg-BG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834C-FC10-4989-8A09-64D5DEF90528}"/>
              </a:ext>
            </a:extLst>
          </p:cNvPr>
          <p:cNvSpPr/>
          <p:nvPr/>
        </p:nvSpPr>
        <p:spPr>
          <a:xfrm>
            <a:off x="187194" y="1353512"/>
            <a:ext cx="1170000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Marché de prestation de services – Titulaire : SUEZ EAU FRANCE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Montant annuel de la partie Transport : 754 515 € 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A60F46-75AE-489B-835E-716C2DF01CE8}"/>
              </a:ext>
            </a:extLst>
          </p:cNvPr>
          <p:cNvSpPr txBox="1"/>
          <p:nvPr/>
        </p:nvSpPr>
        <p:spPr>
          <a:xfrm>
            <a:off x="10312923" y="311977"/>
            <a:ext cx="92382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RsX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3/6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E276AD1-DBEB-4222-A0CE-95595533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1703406-87C2-4AB7-9EE4-2AC6BCCDF8F3}"/>
              </a:ext>
            </a:extLst>
          </p:cNvPr>
          <p:cNvSpPr txBox="1"/>
          <p:nvPr/>
        </p:nvSpPr>
        <p:spPr>
          <a:xfrm>
            <a:off x="1868130" y="6356505"/>
            <a:ext cx="8544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35916m de collecteurs inspectés en 2021 – soit   16,2% du linéaire communal total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17033B2F-AB03-4838-B49A-FCBBF0151277}"/>
              </a:ext>
            </a:extLst>
          </p:cNvPr>
          <p:cNvGraphicFramePr/>
          <p:nvPr/>
        </p:nvGraphicFramePr>
        <p:xfrm>
          <a:off x="187194" y="1943100"/>
          <a:ext cx="11286350" cy="2514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4DC15F1E-ECB4-4F7D-9F2E-09A195B8D9B8}"/>
              </a:ext>
            </a:extLst>
          </p:cNvPr>
          <p:cNvGraphicFramePr/>
          <p:nvPr/>
        </p:nvGraphicFramePr>
        <p:xfrm>
          <a:off x="187194" y="3995057"/>
          <a:ext cx="11155720" cy="1877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03081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2640" y="2048471"/>
            <a:ext cx="8046720" cy="422667"/>
          </a:xfrm>
        </p:spPr>
        <p:txBody>
          <a:bodyPr/>
          <a:lstStyle/>
          <a:p>
            <a:pPr algn="ctr">
              <a:defRPr/>
            </a:pPr>
            <a: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Le Système de Transport :</a:t>
            </a: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fr-FR" altLang="fr-FR" sz="3200" cap="small" dirty="0">
                <a:solidFill>
                  <a:srgbClr val="92D050"/>
                </a:solidFill>
                <a:latin typeface="Calibri" panose="020F0502020204030204" pitchFamily="34" charset="0"/>
                <a:cs typeface="Arial" charset="0"/>
              </a:rPr>
              <a:t>Marché d’Exploitation</a:t>
            </a:r>
            <a:br>
              <a:rPr lang="fr-FR" altLang="fr-FR" sz="1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br>
              <a:rPr lang="fr-FR" alt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bg-BG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834C-FC10-4989-8A09-64D5DEF90528}"/>
              </a:ext>
            </a:extLst>
          </p:cNvPr>
          <p:cNvSpPr/>
          <p:nvPr/>
        </p:nvSpPr>
        <p:spPr>
          <a:xfrm>
            <a:off x="187194" y="1353512"/>
            <a:ext cx="1170000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Marché de prestation de services – Titulaire : SUEZ EAU FRANCE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Montant annuel de la partie Transport : 754 515 € 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A60F46-75AE-489B-835E-716C2DF01CE8}"/>
              </a:ext>
            </a:extLst>
          </p:cNvPr>
          <p:cNvSpPr txBox="1"/>
          <p:nvPr/>
        </p:nvSpPr>
        <p:spPr>
          <a:xfrm>
            <a:off x="10312923" y="311977"/>
            <a:ext cx="92382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RsX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4/6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E276AD1-DBEB-4222-A0CE-95595533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DC50F0FD-77CB-4B63-950E-B6EFB22AA469}"/>
              </a:ext>
            </a:extLst>
          </p:cNvPr>
          <p:cNvGraphicFramePr/>
          <p:nvPr/>
        </p:nvGraphicFramePr>
        <p:xfrm>
          <a:off x="156170" y="2048471"/>
          <a:ext cx="597789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61480BA4-EB1D-45E1-BED0-E2C10B433442}"/>
              </a:ext>
            </a:extLst>
          </p:cNvPr>
          <p:cNvGraphicFramePr/>
          <p:nvPr/>
        </p:nvGraphicFramePr>
        <p:xfrm>
          <a:off x="5859236" y="2048471"/>
          <a:ext cx="599694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ZoneTexte 11">
            <a:extLst>
              <a:ext uri="{FF2B5EF4-FFF2-40B4-BE49-F238E27FC236}">
                <a16:creationId xmlns:a16="http://schemas.microsoft.com/office/drawing/2014/main" id="{0D743E46-420D-438E-98F6-0A8E2C883BF0}"/>
              </a:ext>
            </a:extLst>
          </p:cNvPr>
          <p:cNvSpPr txBox="1"/>
          <p:nvPr/>
        </p:nvSpPr>
        <p:spPr>
          <a:xfrm>
            <a:off x="4624970" y="6032897"/>
            <a:ext cx="3638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60 Interventions d’urgence en 2021</a:t>
            </a:r>
          </a:p>
        </p:txBody>
      </p:sp>
    </p:spTree>
    <p:extLst>
      <p:ext uri="{BB962C8B-B14F-4D97-AF65-F5344CB8AC3E}">
        <p14:creationId xmlns:p14="http://schemas.microsoft.com/office/powerpoint/2010/main" val="2751479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2640" y="2048471"/>
            <a:ext cx="8046720" cy="422667"/>
          </a:xfrm>
        </p:spPr>
        <p:txBody>
          <a:bodyPr/>
          <a:lstStyle/>
          <a:p>
            <a:pPr algn="ctr">
              <a:defRPr/>
            </a:pPr>
            <a: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Le Système de Transport :</a:t>
            </a: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fr-FR" altLang="fr-FR" sz="3200" cap="small" dirty="0">
                <a:solidFill>
                  <a:srgbClr val="92D050"/>
                </a:solidFill>
                <a:latin typeface="Calibri" panose="020F0502020204030204" pitchFamily="34" charset="0"/>
                <a:cs typeface="Arial" charset="0"/>
              </a:rPr>
              <a:t>Marché d’Exploitation</a:t>
            </a:r>
            <a:br>
              <a:rPr lang="fr-FR" altLang="fr-FR" sz="1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br>
              <a:rPr lang="fr-FR" alt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bg-BG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5874C76-A780-4A2D-AB4B-D4CE85E8BADE}"/>
              </a:ext>
            </a:extLst>
          </p:cNvPr>
          <p:cNvGraphicFramePr>
            <a:graphicFrameLocks noGrp="1"/>
          </p:cNvGraphicFramePr>
          <p:nvPr/>
        </p:nvGraphicFramePr>
        <p:xfrm>
          <a:off x="2181991" y="1542654"/>
          <a:ext cx="7937369" cy="10011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99901">
                  <a:extLst>
                    <a:ext uri="{9D8B030D-6E8A-4147-A177-3AD203B41FA5}">
                      <a16:colId xmlns:a16="http://schemas.microsoft.com/office/drawing/2014/main" val="2943449401"/>
                    </a:ext>
                  </a:extLst>
                </a:gridCol>
                <a:gridCol w="2837468">
                  <a:extLst>
                    <a:ext uri="{9D8B030D-6E8A-4147-A177-3AD203B41FA5}">
                      <a16:colId xmlns:a16="http://schemas.microsoft.com/office/drawing/2014/main" val="2805377654"/>
                    </a:ext>
                  </a:extLst>
                </a:gridCol>
              </a:tblGrid>
              <a:tr h="326102">
                <a:tc gridSpan="2">
                  <a:txBody>
                    <a:bodyPr/>
                    <a:lstStyle/>
                    <a:p>
                      <a:pPr algn="ctr"/>
                      <a:r>
                        <a:rPr lang="fr-FR" b="0" cap="small" baseline="0" dirty="0">
                          <a:solidFill>
                            <a:schemeClr val="bg1"/>
                          </a:solidFill>
                        </a:rPr>
                        <a:t>Réseaux</a:t>
                      </a:r>
                      <a:endParaRPr lang="fr-FR" b="0" cap="small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013958"/>
                  </a:ext>
                </a:extLst>
              </a:tr>
              <a:tr h="271751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Nombre de points noirs :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35561"/>
                  </a:ext>
                </a:extLst>
              </a:tr>
              <a:tr h="33063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Nombre d’interventions d’urgence [</a:t>
                      </a:r>
                      <a:r>
                        <a:rPr lang="fr-FR" sz="1400" b="0" dirty="0" err="1">
                          <a:solidFill>
                            <a:schemeClr val="bg1"/>
                          </a:solidFill>
                        </a:rPr>
                        <a:t>collecteurs+bchts</a:t>
                      </a: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] :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608589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061DD91-43A9-4BCA-B5D7-3CEF4AB0B006}"/>
              </a:ext>
            </a:extLst>
          </p:cNvPr>
          <p:cNvGraphicFramePr>
            <a:graphicFrameLocks noGrp="1"/>
          </p:cNvGraphicFramePr>
          <p:nvPr/>
        </p:nvGraphicFramePr>
        <p:xfrm>
          <a:off x="2181990" y="2671193"/>
          <a:ext cx="7937369" cy="13059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99901">
                  <a:extLst>
                    <a:ext uri="{9D8B030D-6E8A-4147-A177-3AD203B41FA5}">
                      <a16:colId xmlns:a16="http://schemas.microsoft.com/office/drawing/2014/main" val="2943449401"/>
                    </a:ext>
                  </a:extLst>
                </a:gridCol>
                <a:gridCol w="2837468">
                  <a:extLst>
                    <a:ext uri="{9D8B030D-6E8A-4147-A177-3AD203B41FA5}">
                      <a16:colId xmlns:a16="http://schemas.microsoft.com/office/drawing/2014/main" val="2805377654"/>
                    </a:ext>
                  </a:extLst>
                </a:gridCol>
              </a:tblGrid>
              <a:tr h="326017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u="none" kern="1200" cap="small" baseline="0" dirty="0">
                          <a:solidFill>
                            <a:schemeClr val="bg1"/>
                          </a:solidFill>
                        </a:rPr>
                        <a:t>Postes de Relevage</a:t>
                      </a:r>
                      <a:endParaRPr lang="fr-FR" sz="1800" b="0" u="none" kern="1200" cap="small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013958"/>
                  </a:ext>
                </a:extLst>
              </a:tr>
              <a:tr h="27168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bg1"/>
                          </a:solidFill>
                        </a:rPr>
                        <a:t>Nombre de maintenance légère (</a:t>
                      </a:r>
                      <a:r>
                        <a:rPr lang="fr-FR" sz="1400" b="0" kern="1200" dirty="0" err="1">
                          <a:solidFill>
                            <a:schemeClr val="bg1"/>
                          </a:solidFill>
                        </a:rPr>
                        <a:t>niv</a:t>
                      </a:r>
                      <a:r>
                        <a:rPr lang="fr-FR" sz="1400" b="0" kern="1200" dirty="0">
                          <a:solidFill>
                            <a:schemeClr val="bg1"/>
                          </a:solidFill>
                        </a:rPr>
                        <a:t>. 1 à 3):</a:t>
                      </a:r>
                      <a:endParaRPr lang="fr-FR" sz="1400" b="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35561"/>
                  </a:ext>
                </a:extLst>
              </a:tr>
              <a:tr h="27168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Nombre de maintenance lourde (</a:t>
                      </a:r>
                      <a:r>
                        <a:rPr lang="fr-FR" sz="1400" b="0" dirty="0" err="1">
                          <a:solidFill>
                            <a:schemeClr val="bg1"/>
                          </a:solidFill>
                        </a:rPr>
                        <a:t>niv</a:t>
                      </a: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. 4 et 5):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371885"/>
                  </a:ext>
                </a:extLst>
              </a:tr>
              <a:tr h="33054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Déversement au milieu naturel :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2420 </a:t>
                      </a:r>
                      <a:r>
                        <a:rPr lang="fr-FR" sz="1400" b="0" kern="1200" dirty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fr-FR" sz="1400" b="0" kern="12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fr-FR" sz="1400" b="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716082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750C2D5-CD3E-4010-8200-174E4C85835D}"/>
              </a:ext>
            </a:extLst>
          </p:cNvPr>
          <p:cNvGraphicFramePr>
            <a:graphicFrameLocks noGrp="1"/>
          </p:cNvGraphicFramePr>
          <p:nvPr/>
        </p:nvGraphicFramePr>
        <p:xfrm>
          <a:off x="2181989" y="4104446"/>
          <a:ext cx="7937369" cy="2194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99901">
                  <a:extLst>
                    <a:ext uri="{9D8B030D-6E8A-4147-A177-3AD203B41FA5}">
                      <a16:colId xmlns:a16="http://schemas.microsoft.com/office/drawing/2014/main" val="2943449401"/>
                    </a:ext>
                  </a:extLst>
                </a:gridCol>
                <a:gridCol w="2837468">
                  <a:extLst>
                    <a:ext uri="{9D8B030D-6E8A-4147-A177-3AD203B41FA5}">
                      <a16:colId xmlns:a16="http://schemas.microsoft.com/office/drawing/2014/main" val="2805377654"/>
                    </a:ext>
                  </a:extLst>
                </a:gridCol>
              </a:tblGrid>
              <a:tr h="337826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u="none" kern="1200" cap="small" baseline="0" dirty="0">
                          <a:solidFill>
                            <a:schemeClr val="bg1"/>
                          </a:solidFill>
                        </a:rPr>
                        <a:t>Sous-produits – Déchets </a:t>
                      </a:r>
                      <a:r>
                        <a:rPr lang="fr-FR" sz="1100" b="0" u="none" kern="1200" cap="small" baseline="0" dirty="0">
                          <a:solidFill>
                            <a:schemeClr val="bg1"/>
                          </a:solidFill>
                        </a:rPr>
                        <a:t>(en Tonnes)</a:t>
                      </a:r>
                      <a:endParaRPr lang="fr-FR" sz="1800" b="0" u="none" kern="1200" cap="small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013958"/>
                  </a:ext>
                </a:extLst>
              </a:tr>
              <a:tr h="28152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bg1"/>
                          </a:solidFill>
                        </a:rPr>
                        <a:t>Curage – Pompage des postes de relevage :</a:t>
                      </a:r>
                      <a:endParaRPr lang="fr-FR" sz="1400" b="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244,16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35561"/>
                  </a:ext>
                </a:extLst>
              </a:tr>
              <a:tr h="28152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Nettoyage des paniers de dégrillage :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18,33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371885"/>
                  </a:ext>
                </a:extLst>
              </a:tr>
              <a:tr h="28152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Curage – Pompage des réseaux d’eaux usées :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116,1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716082"/>
                  </a:ext>
                </a:extLst>
              </a:tr>
              <a:tr h="3032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bg1"/>
                          </a:solidFill>
                        </a:rPr>
                        <a:t>Pompage des siphons :</a:t>
                      </a:r>
                      <a:endParaRPr lang="fr-FR" sz="1400" b="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15,22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139794"/>
                  </a:ext>
                </a:extLst>
              </a:tr>
              <a:tr h="3032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bg1"/>
                          </a:solidFill>
                        </a:rPr>
                        <a:t>Nettoyage du Bassin d’Orage : </a:t>
                      </a:r>
                      <a:endParaRPr lang="fr-FR" sz="1400" b="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4,64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425528"/>
                  </a:ext>
                </a:extLst>
              </a:tr>
              <a:tr h="3032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Charbon Actif / Hydrocarbures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4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5,05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460835"/>
                  </a:ext>
                </a:extLst>
              </a:tr>
            </a:tbl>
          </a:graphicData>
        </a:graphic>
      </p:graphicFrame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B98B8E-CCC1-4F41-87C2-D7BB15546C8C}"/>
              </a:ext>
            </a:extLst>
          </p:cNvPr>
          <p:cNvGraphicFramePr>
            <a:graphicFrameLocks noGrp="1"/>
          </p:cNvGraphicFramePr>
          <p:nvPr/>
        </p:nvGraphicFramePr>
        <p:xfrm>
          <a:off x="7277493" y="6360603"/>
          <a:ext cx="2841865" cy="4084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41865">
                  <a:extLst>
                    <a:ext uri="{9D8B030D-6E8A-4147-A177-3AD203B41FA5}">
                      <a16:colId xmlns:a16="http://schemas.microsoft.com/office/drawing/2014/main" val="3877913941"/>
                    </a:ext>
                  </a:extLst>
                </a:gridCol>
              </a:tblGrid>
              <a:tr h="40849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1800" b="0" u="none" kern="1200" cap="small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403,5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402493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36BCC61D-11D1-42A0-9FBA-E6712E90722A}"/>
              </a:ext>
            </a:extLst>
          </p:cNvPr>
          <p:cNvSpPr txBox="1"/>
          <p:nvPr/>
        </p:nvSpPr>
        <p:spPr>
          <a:xfrm>
            <a:off x="10312923" y="311977"/>
            <a:ext cx="92382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RsX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5/6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E6122F-A790-4968-A7DA-901FD6B84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988" y="4369740"/>
            <a:ext cx="1632212" cy="21762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5B3EAB-F066-42A0-944B-BD9F2B733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0914" y="3071015"/>
            <a:ext cx="1885445" cy="14140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8E87CD-4BBF-494F-BD6E-A7EE99823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23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68264" y="2233429"/>
            <a:ext cx="7851585" cy="422667"/>
          </a:xfrm>
        </p:spPr>
        <p:txBody>
          <a:bodyPr/>
          <a:lstStyle/>
          <a:p>
            <a:pPr algn="ctr">
              <a:defRPr/>
            </a:pPr>
            <a: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Les Schémas Directeurs d’Assainissement [SDA]</a:t>
            </a: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fr-FR" altLang="fr-FR" sz="3200" cap="small" dirty="0">
                <a:solidFill>
                  <a:srgbClr val="92D050"/>
                </a:solidFill>
                <a:latin typeface="Calibri" panose="020F0502020204030204" pitchFamily="34" charset="0"/>
                <a:cs typeface="Arial" charset="0"/>
              </a:rPr>
              <a:t>Phasage des Opérations</a:t>
            </a:r>
            <a:br>
              <a:rPr lang="fr-FR" altLang="fr-FR" sz="1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br>
              <a:rPr lang="fr-FR" alt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bg-BG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B308B-C2A9-4F50-A1CF-CAEB36E9323F}"/>
              </a:ext>
            </a:extLst>
          </p:cNvPr>
          <p:cNvSpPr/>
          <p:nvPr/>
        </p:nvSpPr>
        <p:spPr>
          <a:xfrm>
            <a:off x="111779" y="1534833"/>
            <a:ext cx="1050983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Phase 1 : Etat des lieux des données et Pré-diagnostic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7CDAD84-4CE8-4522-9531-DCA12458F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4A60C3E-BD88-4A96-9C94-2E44B3FCA489}"/>
              </a:ext>
            </a:extLst>
          </p:cNvPr>
          <p:cNvSpPr txBox="1"/>
          <p:nvPr/>
        </p:nvSpPr>
        <p:spPr>
          <a:xfrm>
            <a:off x="10312923" y="311977"/>
            <a:ext cx="92382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SDA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33FD3E-6D1B-4B43-BDC2-6C661D63FB86}"/>
              </a:ext>
            </a:extLst>
          </p:cNvPr>
          <p:cNvSpPr txBox="1"/>
          <p:nvPr/>
        </p:nvSpPr>
        <p:spPr>
          <a:xfrm>
            <a:off x="279103" y="1893265"/>
            <a:ext cx="968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Point sur les connaissances disponibles (analyse des données)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24A637-B76F-4DF3-BA60-3D7428755D52}"/>
              </a:ext>
            </a:extLst>
          </p:cNvPr>
          <p:cNvSpPr txBox="1"/>
          <p:nvPr/>
        </p:nvSpPr>
        <p:spPr>
          <a:xfrm>
            <a:off x="279103" y="2315693"/>
            <a:ext cx="9577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Prise en compte des contextes physiques du périmètre (sols, bassins versants, qualité des eaux, captages…)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FCC9F79-0A30-4BD4-A937-01C6E6386E98}"/>
              </a:ext>
            </a:extLst>
          </p:cNvPr>
          <p:cNvSpPr txBox="1"/>
          <p:nvPr/>
        </p:nvSpPr>
        <p:spPr>
          <a:xfrm>
            <a:off x="279103" y="2548411"/>
            <a:ext cx="11837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Prise en compte des contextes sociaux-économiques du périmètre (population, urbanisation, activité économique…)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FE4CD00-E6BE-4063-A835-351F9BFD182B}"/>
              </a:ext>
            </a:extLst>
          </p:cNvPr>
          <p:cNvSpPr txBox="1"/>
          <p:nvPr/>
        </p:nvSpPr>
        <p:spPr>
          <a:xfrm>
            <a:off x="279103" y="2107759"/>
            <a:ext cx="8889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Compréhension et pré-diagnostic des systèmes d’assainissement (EU/EP)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B13C1A-CCB6-4887-BD40-676EE2F70051}"/>
              </a:ext>
            </a:extLst>
          </p:cNvPr>
          <p:cNvSpPr/>
          <p:nvPr/>
        </p:nvSpPr>
        <p:spPr>
          <a:xfrm>
            <a:off x="111779" y="2772507"/>
            <a:ext cx="1050983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Phase 2 : Campagnes de mesures des débits et des charges polluantes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8CBB7A9-4841-4DB2-B390-D9BE90A55782}"/>
              </a:ext>
            </a:extLst>
          </p:cNvPr>
          <p:cNvSpPr txBox="1"/>
          <p:nvPr/>
        </p:nvSpPr>
        <p:spPr>
          <a:xfrm>
            <a:off x="279103" y="3139312"/>
            <a:ext cx="968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Campagne Eaux Usées en nappes hautes / Campagne Eaux Usées en nappes basses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595239E-FC60-42E4-A9FC-8D716FEBA798}"/>
              </a:ext>
            </a:extLst>
          </p:cNvPr>
          <p:cNvSpPr txBox="1"/>
          <p:nvPr/>
        </p:nvSpPr>
        <p:spPr>
          <a:xfrm>
            <a:off x="279103" y="3337998"/>
            <a:ext cx="968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Campagne de Recherche de Substances Dangereuses dans l’Eau [RSDE]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A431C8F-DE13-47EB-AD03-671CC56BEA94}"/>
              </a:ext>
            </a:extLst>
          </p:cNvPr>
          <p:cNvSpPr txBox="1"/>
          <p:nvPr/>
        </p:nvSpPr>
        <p:spPr>
          <a:xfrm>
            <a:off x="279103" y="3548625"/>
            <a:ext cx="968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Campagne Eaux Pluviales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6ACAF1-C686-44AF-B06E-459DFF87167B}"/>
              </a:ext>
            </a:extLst>
          </p:cNvPr>
          <p:cNvSpPr/>
          <p:nvPr/>
        </p:nvSpPr>
        <p:spPr>
          <a:xfrm>
            <a:off x="111779" y="3818949"/>
            <a:ext cx="1050983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Phase 3 : Localisation des anomalies et dysfonctionnements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EAAB714-B827-4560-A685-5B3332AA2E54}"/>
              </a:ext>
            </a:extLst>
          </p:cNvPr>
          <p:cNvSpPr txBox="1"/>
          <p:nvPr/>
        </p:nvSpPr>
        <p:spPr>
          <a:xfrm>
            <a:off x="279103" y="4352484"/>
            <a:ext cx="968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Inspections Télévisées des collecteurs : Recherche ECPM et défauts structurels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DD7DFEB-9BC6-4262-9BC0-13BE365593B5}"/>
              </a:ext>
            </a:extLst>
          </p:cNvPr>
          <p:cNvSpPr txBox="1"/>
          <p:nvPr/>
        </p:nvSpPr>
        <p:spPr>
          <a:xfrm>
            <a:off x="279103" y="4546559"/>
            <a:ext cx="968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Essais à la fumée : Recherche Eaux Claires Parasites Météoriques [ECPP]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BFA8462-906F-4A29-96EF-949DBD931B58}"/>
              </a:ext>
            </a:extLst>
          </p:cNvPr>
          <p:cNvSpPr txBox="1"/>
          <p:nvPr/>
        </p:nvSpPr>
        <p:spPr>
          <a:xfrm>
            <a:off x="279103" y="4760881"/>
            <a:ext cx="968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Enquêtes domiciliaires (contrôles des raccordements) : Recherche ECPM et rejets EU au milieu naturel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7DAB5AB-1F20-4986-9493-BF7A234B0F97}"/>
              </a:ext>
            </a:extLst>
          </p:cNvPr>
          <p:cNvSpPr txBox="1"/>
          <p:nvPr/>
        </p:nvSpPr>
        <p:spPr>
          <a:xfrm>
            <a:off x="279103" y="4972331"/>
            <a:ext cx="968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nde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Campagne RSDE (localisée)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CC89E65-0EFC-4C2E-B50E-A7017940E5EB}"/>
              </a:ext>
            </a:extLst>
          </p:cNvPr>
          <p:cNvSpPr txBox="1"/>
          <p:nvPr/>
        </p:nvSpPr>
        <p:spPr>
          <a:xfrm>
            <a:off x="279103" y="5169278"/>
            <a:ext cx="968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Modélisation des réseaux EU/EP : Mise en évidence des dysfonctionnements sur le transport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19D8C8-266D-4278-B719-6319BCE2FBBD}"/>
              </a:ext>
            </a:extLst>
          </p:cNvPr>
          <p:cNvSpPr/>
          <p:nvPr/>
        </p:nvSpPr>
        <p:spPr>
          <a:xfrm>
            <a:off x="111779" y="5393584"/>
            <a:ext cx="1050983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Phase 4 : Bilan du fonctionnement du système d’assainissement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E294E42-2E97-47BF-9F37-49E79ED729E9}"/>
              </a:ext>
            </a:extLst>
          </p:cNvPr>
          <p:cNvSpPr txBox="1"/>
          <p:nvPr/>
        </p:nvSpPr>
        <p:spPr>
          <a:xfrm>
            <a:off x="279103" y="4161149"/>
            <a:ext cx="9682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Visites nocturnes : Recherche des Eaux Claires Parasites Permanentes [ECPM]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89A2BC-3892-4B63-9089-E0869F745BD5}"/>
              </a:ext>
            </a:extLst>
          </p:cNvPr>
          <p:cNvSpPr/>
          <p:nvPr/>
        </p:nvSpPr>
        <p:spPr>
          <a:xfrm>
            <a:off x="111779" y="5925001"/>
            <a:ext cx="1050983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Phase 5 : Elaboration du Schéma Directeur et des zonages</a:t>
            </a:r>
          </a:p>
        </p:txBody>
      </p:sp>
    </p:spTree>
    <p:extLst>
      <p:ext uri="{BB962C8B-B14F-4D97-AF65-F5344CB8AC3E}">
        <p14:creationId xmlns:p14="http://schemas.microsoft.com/office/powerpoint/2010/main" val="2490013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2640" y="1726494"/>
            <a:ext cx="8046720" cy="400111"/>
          </a:xfrm>
        </p:spPr>
        <p:txBody>
          <a:bodyPr/>
          <a:lstStyle/>
          <a:p>
            <a:pPr algn="ctr">
              <a:defRPr/>
            </a:pPr>
            <a: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Tarification du Service</a:t>
            </a: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br>
              <a:rPr lang="fr-FR" altLang="fr-FR" sz="1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br>
              <a:rPr lang="fr-FR" alt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bg-BG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870D53-2FCE-46B6-B659-3A6435F5AACA}"/>
              </a:ext>
            </a:extLst>
          </p:cNvPr>
          <p:cNvSpPr txBox="1"/>
          <p:nvPr/>
        </p:nvSpPr>
        <p:spPr>
          <a:xfrm>
            <a:off x="10312923" y="311977"/>
            <a:ext cx="92382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€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1/5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E02502-F8A0-4F2C-A55E-92AA222D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8034A54-477C-2D75-5D3F-01BCC04B40D7}"/>
              </a:ext>
            </a:extLst>
          </p:cNvPr>
          <p:cNvGraphicFramePr>
            <a:graphicFrameLocks noGrp="1"/>
          </p:cNvGraphicFramePr>
          <p:nvPr/>
        </p:nvGraphicFramePr>
        <p:xfrm>
          <a:off x="1148080" y="1280160"/>
          <a:ext cx="9875520" cy="5147985"/>
        </p:xfrm>
        <a:graphic>
          <a:graphicData uri="http://schemas.openxmlformats.org/drawingml/2006/table">
            <a:tbl>
              <a:tblPr/>
              <a:tblGrid>
                <a:gridCol w="1623944">
                  <a:extLst>
                    <a:ext uri="{9D8B030D-6E8A-4147-A177-3AD203B41FA5}">
                      <a16:colId xmlns:a16="http://schemas.microsoft.com/office/drawing/2014/main" val="3118522292"/>
                    </a:ext>
                  </a:extLst>
                </a:gridCol>
                <a:gridCol w="1013230">
                  <a:extLst>
                    <a:ext uri="{9D8B030D-6E8A-4147-A177-3AD203B41FA5}">
                      <a16:colId xmlns:a16="http://schemas.microsoft.com/office/drawing/2014/main" val="174238654"/>
                    </a:ext>
                  </a:extLst>
                </a:gridCol>
                <a:gridCol w="1873780">
                  <a:extLst>
                    <a:ext uri="{9D8B030D-6E8A-4147-A177-3AD203B41FA5}">
                      <a16:colId xmlns:a16="http://schemas.microsoft.com/office/drawing/2014/main" val="64782653"/>
                    </a:ext>
                  </a:extLst>
                </a:gridCol>
                <a:gridCol w="1027111">
                  <a:extLst>
                    <a:ext uri="{9D8B030D-6E8A-4147-A177-3AD203B41FA5}">
                      <a16:colId xmlns:a16="http://schemas.microsoft.com/office/drawing/2014/main" val="2339145895"/>
                    </a:ext>
                  </a:extLst>
                </a:gridCol>
                <a:gridCol w="739103">
                  <a:extLst>
                    <a:ext uri="{9D8B030D-6E8A-4147-A177-3AD203B41FA5}">
                      <a16:colId xmlns:a16="http://schemas.microsoft.com/office/drawing/2014/main" val="1829043882"/>
                    </a:ext>
                  </a:extLst>
                </a:gridCol>
                <a:gridCol w="1179787">
                  <a:extLst>
                    <a:ext uri="{9D8B030D-6E8A-4147-A177-3AD203B41FA5}">
                      <a16:colId xmlns:a16="http://schemas.microsoft.com/office/drawing/2014/main" val="2097856422"/>
                    </a:ext>
                  </a:extLst>
                </a:gridCol>
                <a:gridCol w="791152">
                  <a:extLst>
                    <a:ext uri="{9D8B030D-6E8A-4147-A177-3AD203B41FA5}">
                      <a16:colId xmlns:a16="http://schemas.microsoft.com/office/drawing/2014/main" val="1558842167"/>
                    </a:ext>
                  </a:extLst>
                </a:gridCol>
                <a:gridCol w="846671">
                  <a:extLst>
                    <a:ext uri="{9D8B030D-6E8A-4147-A177-3AD203B41FA5}">
                      <a16:colId xmlns:a16="http://schemas.microsoft.com/office/drawing/2014/main" val="3636007658"/>
                    </a:ext>
                  </a:extLst>
                </a:gridCol>
                <a:gridCol w="780742">
                  <a:extLst>
                    <a:ext uri="{9D8B030D-6E8A-4147-A177-3AD203B41FA5}">
                      <a16:colId xmlns:a16="http://schemas.microsoft.com/office/drawing/2014/main" val="2110848284"/>
                    </a:ext>
                  </a:extLst>
                </a:gridCol>
              </a:tblGrid>
              <a:tr h="322028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du service de l'assainissement collectif au 1er janvier 2021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493403"/>
                  </a:ext>
                </a:extLst>
              </a:tr>
              <a:tr h="228103"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TVA :</a:t>
                      </a:r>
                    </a:p>
                  </a:txBody>
                  <a:tcPr marL="5465" marR="49182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Ventilation du prix pour 120 m</a:t>
                      </a:r>
                      <a:r>
                        <a:rPr lang="fr-FR" sz="7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syndicale au m</a:t>
                      </a:r>
                      <a:r>
                        <a:rPr lang="fr-FR" sz="7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574804"/>
                  </a:ext>
                </a:extLst>
              </a:tr>
              <a:tr h="3609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Commune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syndicale (€ HT/m</a:t>
                      </a:r>
                      <a:r>
                        <a:rPr lang="fr-FR" sz="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)*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Redevance pour modernisation des réseaux (€ HT/m</a:t>
                      </a:r>
                      <a:r>
                        <a:rPr lang="fr-FR" sz="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- RMR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syndicale (€ TTC/m</a:t>
                      </a:r>
                      <a:r>
                        <a:rPr lang="fr-FR" sz="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          (€ TTC/m</a:t>
                      </a:r>
                      <a:r>
                        <a:rPr lang="fr-FR" sz="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pour 120 m</a:t>
                      </a:r>
                      <a:r>
                        <a:rPr lang="fr-FR" sz="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(€ TTC)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au m</a:t>
                      </a:r>
                      <a:r>
                        <a:rPr lang="fr-FR" sz="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(€ TTC/m</a:t>
                      </a:r>
                      <a:r>
                        <a:rPr lang="fr-FR" sz="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                (€ TTC/m</a:t>
                      </a:r>
                      <a:r>
                        <a:rPr lang="fr-FR" sz="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du prix total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095079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Asnière-sur-Oise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311,5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465134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Bellefontaine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680280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Chaumontel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267674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Coye-la-Forêt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729702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Fosses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579934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Jagny-sous-Bois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25,08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448310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Chapelle en Serval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311,5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618202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Lassy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182103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Plessis-Luzarches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93354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Luzarches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311,5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30704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Marly-la-Ville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011456"/>
                  </a:ext>
                </a:extLst>
              </a:tr>
              <a:tr h="43608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Marly-la-Ville-Hameau Sucrerie part collecte SICTEUB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143,88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25,08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169,0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85,2%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598645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Mortefontaine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311,5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823029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Noisy-sur-Oise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25,08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718012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Orry-la-Ville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311,5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455078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Plailly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311,5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720307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Pontarmé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25,08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966471"/>
                  </a:ext>
                </a:extLst>
              </a:tr>
              <a:tr h="15118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Saint-Witz (ZI)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344845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Seugy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311,5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201702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Survilliers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311,5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557065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Thiers-sur-Thève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002173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Viarmes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2,1500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283,80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311,5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2,37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840291"/>
                  </a:ext>
                </a:extLst>
              </a:tr>
              <a:tr h="187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Minimum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85,2%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284691"/>
                  </a:ext>
                </a:extLst>
              </a:tr>
              <a:tr h="187850">
                <a:tc gridSpan="2"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817315"/>
                  </a:ext>
                </a:extLst>
              </a:tr>
              <a:tr h="187850"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65" marR="5465" marT="5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2,53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91,3%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029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2640" y="2048471"/>
            <a:ext cx="8046720" cy="422667"/>
          </a:xfrm>
        </p:spPr>
        <p:txBody>
          <a:bodyPr/>
          <a:lstStyle/>
          <a:p>
            <a:pPr algn="ctr">
              <a:defRPr/>
            </a:pP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br>
              <a:rPr lang="fr-FR" altLang="fr-FR" sz="1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br>
              <a:rPr lang="fr-FR" alt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bg-BG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870D53-2FCE-46B6-B659-3A6435F5AACA}"/>
              </a:ext>
            </a:extLst>
          </p:cNvPr>
          <p:cNvSpPr txBox="1"/>
          <p:nvPr/>
        </p:nvSpPr>
        <p:spPr>
          <a:xfrm>
            <a:off x="10312923" y="311977"/>
            <a:ext cx="92382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€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2/5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2C24FD-F7AE-465A-9E80-B1B0619A3B0D}"/>
              </a:ext>
            </a:extLst>
          </p:cNvPr>
          <p:cNvGraphicFramePr>
            <a:graphicFrameLocks noGrp="1"/>
          </p:cNvGraphicFramePr>
          <p:nvPr/>
        </p:nvGraphicFramePr>
        <p:xfrm>
          <a:off x="953678" y="1753385"/>
          <a:ext cx="10284644" cy="4459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3978">
                  <a:extLst>
                    <a:ext uri="{9D8B030D-6E8A-4147-A177-3AD203B41FA5}">
                      <a16:colId xmlns:a16="http://schemas.microsoft.com/office/drawing/2014/main" val="2298844566"/>
                    </a:ext>
                  </a:extLst>
                </a:gridCol>
                <a:gridCol w="1273202">
                  <a:extLst>
                    <a:ext uri="{9D8B030D-6E8A-4147-A177-3AD203B41FA5}">
                      <a16:colId xmlns:a16="http://schemas.microsoft.com/office/drawing/2014/main" val="4234689090"/>
                    </a:ext>
                  </a:extLst>
                </a:gridCol>
                <a:gridCol w="1273202">
                  <a:extLst>
                    <a:ext uri="{9D8B030D-6E8A-4147-A177-3AD203B41FA5}">
                      <a16:colId xmlns:a16="http://schemas.microsoft.com/office/drawing/2014/main" val="1547594583"/>
                    </a:ext>
                  </a:extLst>
                </a:gridCol>
                <a:gridCol w="1259056">
                  <a:extLst>
                    <a:ext uri="{9D8B030D-6E8A-4147-A177-3AD203B41FA5}">
                      <a16:colId xmlns:a16="http://schemas.microsoft.com/office/drawing/2014/main" val="2433436202"/>
                    </a:ext>
                  </a:extLst>
                </a:gridCol>
                <a:gridCol w="3395206">
                  <a:extLst>
                    <a:ext uri="{9D8B030D-6E8A-4147-A177-3AD203B41FA5}">
                      <a16:colId xmlns:a16="http://schemas.microsoft.com/office/drawing/2014/main" val="185293704"/>
                    </a:ext>
                  </a:extLst>
                </a:gridCol>
              </a:tblGrid>
              <a:tr h="82915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400" b="1" kern="1200" cap="sm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Intitulé</a:t>
                      </a:r>
                    </a:p>
                  </a:txBody>
                  <a:tcPr marL="9230" marR="9230" marT="923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400" b="1" kern="1200" cap="sm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9230" marR="9230" marT="923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400" b="1" kern="1200" cap="sm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9230" marR="9230" marT="923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400" b="1" kern="1200" cap="sm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Ecart 2020 /2021</a:t>
                      </a:r>
                    </a:p>
                  </a:txBody>
                  <a:tcPr marL="9230" marR="9230" marT="923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400" b="1" kern="1200" cap="sm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Commentaire</a:t>
                      </a:r>
                    </a:p>
                  </a:txBody>
                  <a:tcPr marL="9230" marR="9230" marT="923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427795"/>
                  </a:ext>
                </a:extLst>
              </a:tr>
              <a:tr h="5120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Redevances assainissement collectif*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30" marR="9230" marT="923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4 550 988,47</a:t>
                      </a:r>
                    </a:p>
                  </a:txBody>
                  <a:tcPr marL="9230" marR="83072" marT="923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5 325 053,84</a:t>
                      </a:r>
                    </a:p>
                  </a:txBody>
                  <a:tcPr marL="9230" marR="83072" marT="923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+ 17,01 %</a:t>
                      </a:r>
                    </a:p>
                  </a:txBody>
                  <a:tcPr marL="9230" marR="9230" marT="923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Délibération du 3 Décembre 2020 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2,15€ le mètre cube – Reprise de l’activité des entreprises et réouverture Parc Astérix</a:t>
                      </a:r>
                    </a:p>
                  </a:txBody>
                  <a:tcPr marL="9230" marR="9230" marT="923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505929"/>
                  </a:ext>
                </a:extLst>
              </a:tr>
              <a:tr h="13996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Participation au financement de l'assainissement collectif (PFAC)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30" marR="9230" marT="923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509 723,13</a:t>
                      </a:r>
                    </a:p>
                  </a:txBody>
                  <a:tcPr marL="9230" marR="83072" marT="923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518 505,50</a:t>
                      </a:r>
                    </a:p>
                  </a:txBody>
                  <a:tcPr marL="9230" marR="83072" marT="923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+ 1,72 %</a:t>
                      </a:r>
                    </a:p>
                  </a:txBody>
                  <a:tcPr marL="9230" marR="9230" marT="923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Depuis le 01/01/2016, harmonisation de la PFAC sur le territoire – Tarif calculé sur la base unitaire du mètre carré construit suivant un prix au mètre carré dépendant de l’usage de chaque local</a:t>
                      </a:r>
                    </a:p>
                  </a:txBody>
                  <a:tcPr marL="9230" marR="9230" marT="923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73732"/>
                  </a:ext>
                </a:extLst>
              </a:tr>
              <a:tr h="512040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Prime pour épuration (Agence de l'Eau)</a:t>
                      </a:r>
                    </a:p>
                  </a:txBody>
                  <a:tcPr marL="9230" marR="9230" marT="923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230" marR="83072" marT="923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212 574,54</a:t>
                      </a:r>
                    </a:p>
                  </a:txBody>
                  <a:tcPr marL="9230" marR="83072" marT="923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+ 100,00 %</a:t>
                      </a:r>
                    </a:p>
                  </a:txBody>
                  <a:tcPr marL="9230" marR="9230" marT="923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Prime bonne épuration de 2019</a:t>
                      </a:r>
                    </a:p>
                  </a:txBody>
                  <a:tcPr marL="9230" marR="9230" marT="923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708303"/>
                  </a:ext>
                </a:extLst>
              </a:tr>
              <a:tr h="6036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Contrôle de bonne séparation EU/EP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30" marR="9230" marT="923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82 134,23</a:t>
                      </a:r>
                    </a:p>
                  </a:txBody>
                  <a:tcPr marL="9230" marR="83072" marT="923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76 817,17</a:t>
                      </a:r>
                    </a:p>
                  </a:txBody>
                  <a:tcPr marL="9230" marR="83072" marT="923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- 9,35 %</a:t>
                      </a:r>
                    </a:p>
                  </a:txBody>
                  <a:tcPr marL="9230" marR="9230" marT="923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160,00 € TTC Coût du contrôle – Délibération du 3 Décembre 2020 – En 2020, doublement des équipes</a:t>
                      </a:r>
                    </a:p>
                  </a:txBody>
                  <a:tcPr marL="9230" marR="9230" marT="923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297344"/>
                  </a:ext>
                </a:extLst>
              </a:tr>
              <a:tr h="55734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des recettes (€ HT)</a:t>
                      </a:r>
                    </a:p>
                  </a:txBody>
                  <a:tcPr marL="9230" marR="9230" marT="923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5 142 845,83</a:t>
                      </a:r>
                    </a:p>
                  </a:txBody>
                  <a:tcPr marL="9230" marR="83072" marT="923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6 132 951,05</a:t>
                      </a:r>
                    </a:p>
                  </a:txBody>
                  <a:tcPr marL="9230" marR="83072" marT="923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+ 109,38 %</a:t>
                      </a:r>
                    </a:p>
                  </a:txBody>
                  <a:tcPr marL="9230" marR="9230" marT="923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230" marR="9230" marT="923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836876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9CB4913-856E-4CE2-A49A-9F84F6108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06200CD-9F7E-4AD3-9245-3F5C1A95D07C}"/>
              </a:ext>
            </a:extLst>
          </p:cNvPr>
          <p:cNvSpPr txBox="1">
            <a:spLocks/>
          </p:cNvSpPr>
          <p:nvPr/>
        </p:nvSpPr>
        <p:spPr>
          <a:xfrm>
            <a:off x="2245581" y="-547096"/>
            <a:ext cx="7583232" cy="14352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charset="0"/>
              </a:rPr>
              <a:t>Financement des Investissements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368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CDD85-B818-4A59-A82A-97332DCD9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227390"/>
            <a:ext cx="11398552" cy="866020"/>
          </a:xfrm>
        </p:spPr>
        <p:txBody>
          <a:bodyPr>
            <a:normAutofit/>
          </a:bodyPr>
          <a:lstStyle/>
          <a:p>
            <a:pPr algn="ctr"/>
            <a:r>
              <a:rPr lang="fr-BE" dirty="0"/>
              <a:t>Un petit rappel…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71A6A2-9DE9-49E1-BB23-9B7E1E210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781" y="1082993"/>
            <a:ext cx="8490858" cy="54866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E7D3C06-3AE0-4775-819D-00BF1EB19D9A}"/>
              </a:ext>
            </a:extLst>
          </p:cNvPr>
          <p:cNvSpPr txBox="1"/>
          <p:nvPr/>
        </p:nvSpPr>
        <p:spPr>
          <a:xfrm>
            <a:off x="4668762" y="2762555"/>
            <a:ext cx="2259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FF0000"/>
                </a:solidFill>
              </a:rPr>
              <a:t>SICTEUB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134C91-5ABE-43FB-9A20-146139096E63}"/>
              </a:ext>
            </a:extLst>
          </p:cNvPr>
          <p:cNvSpPr txBox="1"/>
          <p:nvPr/>
        </p:nvSpPr>
        <p:spPr>
          <a:xfrm>
            <a:off x="9042400" y="3241524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FF0000"/>
                </a:solidFill>
              </a:rPr>
              <a:t>SIAH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0CD36B9-50C6-4B0B-B5BE-9ECA4690B8F3}"/>
              </a:ext>
            </a:extLst>
          </p:cNvPr>
          <p:cNvSpPr txBox="1"/>
          <p:nvPr/>
        </p:nvSpPr>
        <p:spPr>
          <a:xfrm>
            <a:off x="5133219" y="2041676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SYMABY</a:t>
            </a:r>
            <a:endParaRPr lang="fr-FR" sz="2800" b="1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281B95-66F1-41B3-A738-6DAC1E051337}"/>
              </a:ext>
            </a:extLst>
          </p:cNvPr>
          <p:cNvSpPr txBox="1"/>
          <p:nvPr/>
        </p:nvSpPr>
        <p:spPr>
          <a:xfrm>
            <a:off x="7494210" y="1509487"/>
            <a:ext cx="2012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SITRARIVE</a:t>
            </a:r>
            <a:endParaRPr lang="fr-FR" sz="2400" b="1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870D53-2FCE-46B6-B659-3A6435F5AACA}"/>
              </a:ext>
            </a:extLst>
          </p:cNvPr>
          <p:cNvSpPr txBox="1"/>
          <p:nvPr/>
        </p:nvSpPr>
        <p:spPr>
          <a:xfrm>
            <a:off x="10312923" y="311977"/>
            <a:ext cx="92382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€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3/5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26EC45-E543-4EDE-9DEB-55275E233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84E9E829-3589-49A6-BCC6-B82E26071730}"/>
              </a:ext>
            </a:extLst>
          </p:cNvPr>
          <p:cNvSpPr txBox="1">
            <a:spLocks/>
          </p:cNvSpPr>
          <p:nvPr/>
        </p:nvSpPr>
        <p:spPr>
          <a:xfrm>
            <a:off x="2245581" y="-547096"/>
            <a:ext cx="7583232" cy="14352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charset="0"/>
              </a:rPr>
              <a:t>Financement des Investissements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075D1545-3AF3-4E41-B609-EC817DEC4CE3}"/>
              </a:ext>
            </a:extLst>
          </p:cNvPr>
          <p:cNvSpPr txBox="1">
            <a:spLocks/>
          </p:cNvSpPr>
          <p:nvPr/>
        </p:nvSpPr>
        <p:spPr>
          <a:xfrm>
            <a:off x="970962" y="1887277"/>
            <a:ext cx="10419281" cy="15417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685800" marR="0" lvl="0" indent="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Construction du collecteur intercommunal de la Vallée de la </a:t>
            </a:r>
            <a:r>
              <a:rPr kumimoji="0" lang="fr-FR" alt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Thève</a:t>
            </a:r>
            <a:r>
              <a:rPr kumimoji="0" lang="fr-FR" alt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– Phase 2A (Lots 1 à 3)</a:t>
            </a:r>
          </a:p>
          <a:p>
            <a:pPr marL="1085850" marR="0" lvl="1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Montant global de 12 641 526,77 € HT, dont </a:t>
            </a:r>
            <a:r>
              <a:rPr kumimoji="0" lang="fr-FR" altLang="fr-FR" sz="2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507 977,77 €  payés en 2021</a:t>
            </a:r>
          </a:p>
          <a:p>
            <a:pPr marL="1085850" marR="0" lvl="1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Montant global des subventions attendues : </a:t>
            </a:r>
            <a:r>
              <a:rPr kumimoji="0" lang="fr-FR" altLang="fr-FR" sz="2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4 225 738,41 €</a:t>
            </a:r>
          </a:p>
          <a:p>
            <a:pPr marL="1085850" marR="0" lvl="1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Montant des subventions perçues en 2021 : </a:t>
            </a:r>
            <a:r>
              <a:rPr kumimoji="0" lang="fr-FR" altLang="fr-FR" sz="2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434 215 € </a:t>
            </a:r>
          </a:p>
          <a:p>
            <a:pPr marL="1085850" marR="0" lvl="1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 3" charset="2"/>
              <a:buNone/>
              <a:tabLst/>
              <a:defRPr/>
            </a:pPr>
            <a:r>
              <a:rPr kumimoji="0" lang="fr-FR" altLang="fr-FR" sz="2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	</a:t>
            </a:r>
            <a:r>
              <a:rPr kumimoji="0" lang="fr-FR" alt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Les subventions ont été intégralement perçues</a:t>
            </a: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016C5F8-3CA0-42AF-AC06-FD1CA78AE1CF}"/>
              </a:ext>
            </a:extLst>
          </p:cNvPr>
          <p:cNvSpPr txBox="1">
            <a:spLocks/>
          </p:cNvSpPr>
          <p:nvPr/>
        </p:nvSpPr>
        <p:spPr>
          <a:xfrm>
            <a:off x="970962" y="3606800"/>
            <a:ext cx="10816847" cy="16977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68580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altLang="fr-FR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fr-FR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Construction du collecteur intercommunal de la Vallée de la </a:t>
            </a:r>
            <a:r>
              <a:rPr kumimoji="0" lang="fr-FR" altLang="fr-FR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Thève</a:t>
            </a:r>
            <a:r>
              <a:rPr kumimoji="0" lang="fr-FR" altLang="fr-FR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– Phase 2B </a:t>
            </a:r>
          </a:p>
          <a:p>
            <a:pPr marL="68580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 3" charset="2"/>
              <a:buNone/>
              <a:tabLst/>
              <a:defRPr/>
            </a:pPr>
            <a:r>
              <a:rPr kumimoji="0" lang="fr-FR" altLang="fr-FR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	</a:t>
            </a:r>
            <a:r>
              <a:rPr kumimoji="0" lang="fr-FR" altLang="fr-FR" sz="3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Raccordement du quartier </a:t>
            </a:r>
            <a:r>
              <a:rPr kumimoji="0" lang="fr-FR" altLang="fr-FR" sz="3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Riolette</a:t>
            </a:r>
            <a:r>
              <a:rPr kumimoji="0" lang="fr-FR" altLang="fr-FR" sz="3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à la Chapelle en Serval et suppression du poste PRI1</a:t>
            </a:r>
          </a:p>
          <a:p>
            <a:pPr marL="1085850" marR="0" lvl="1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Montant global de 1 331 349,93 € HT, dont </a:t>
            </a:r>
            <a:r>
              <a:rPr kumimoji="0" lang="fr-FR" alt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528 023,52 €  payés en 2021</a:t>
            </a:r>
          </a:p>
          <a:p>
            <a:pPr marL="1085850" marR="0" lvl="1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Montant global des subventions attendues : </a:t>
            </a:r>
            <a:r>
              <a:rPr kumimoji="0" lang="fr-FR" alt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692 317,04€</a:t>
            </a:r>
            <a:r>
              <a:rPr kumimoji="0" lang="fr-FR" altLang="fr-FR" sz="29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  <a:p>
            <a:pPr marL="1085850" marR="0" lvl="1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Montant des subventions perçues en 2021 : </a:t>
            </a:r>
            <a:r>
              <a:rPr kumimoji="0" lang="fr-FR" alt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6 100 €</a:t>
            </a:r>
          </a:p>
          <a:p>
            <a:pPr marL="68580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 3" charset="2"/>
              <a:buNone/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	</a:t>
            </a:r>
            <a:endParaRPr kumimoji="0" lang="fr-FR" altLang="fr-FR" sz="20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02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83170" y="2540111"/>
            <a:ext cx="8825658" cy="2159441"/>
          </a:xfrm>
        </p:spPr>
        <p:txBody>
          <a:bodyPr/>
          <a:lstStyle/>
          <a:p>
            <a:pPr algn="ctr"/>
            <a:r>
              <a:rPr lang="fr-FR" sz="4400" cap="small" dirty="0"/>
              <a:t>Rapport annuel sur le Prix et la Qualité des Services public d’Assainissement Non Collectif</a:t>
            </a:r>
            <a:br>
              <a:rPr lang="fr-FR" sz="4400" cap="small" dirty="0"/>
            </a:br>
            <a:r>
              <a:rPr lang="fr-FR" sz="4400" cap="small" dirty="0"/>
              <a:t>-RPQS-</a:t>
            </a:r>
            <a:endParaRPr lang="bg-BG" sz="4400" cap="smal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704163" y="5302539"/>
            <a:ext cx="2783673" cy="558708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92D050"/>
                </a:solidFill>
              </a:rPr>
              <a:t>Exercice 2021</a:t>
            </a:r>
            <a:endParaRPr lang="bg-BG" sz="2800" b="1" dirty="0">
              <a:solidFill>
                <a:srgbClr val="92D05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371648-DFB5-4C63-9897-4EBD38FF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9470"/>
            <a:ext cx="2880852" cy="26185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DA5EB4-BEA6-4E57-A86A-51C597A5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025" y="0"/>
            <a:ext cx="2466975" cy="18478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24479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2640" y="2006594"/>
            <a:ext cx="8046720" cy="422667"/>
          </a:xfrm>
        </p:spPr>
        <p:txBody>
          <a:bodyPr/>
          <a:lstStyle/>
          <a:p>
            <a:pPr algn="ctr">
              <a:defRPr/>
            </a:pPr>
            <a: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Le Service Public de l’Assainissement </a:t>
            </a: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Non Collectif</a:t>
            </a: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fr-FR" altLang="fr-FR" sz="3600" cap="small" dirty="0">
                <a:solidFill>
                  <a:srgbClr val="92D050"/>
                </a:solidFill>
                <a:latin typeface="Calibri" panose="020F0502020204030204" pitchFamily="34" charset="0"/>
                <a:cs typeface="Arial" charset="0"/>
              </a:rPr>
              <a:t>SPANC</a:t>
            </a:r>
            <a:br>
              <a:rPr lang="fr-FR" alt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bg-BG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870D53-2FCE-46B6-B659-3A6435F5AACA}"/>
              </a:ext>
            </a:extLst>
          </p:cNvPr>
          <p:cNvSpPr txBox="1"/>
          <p:nvPr/>
        </p:nvSpPr>
        <p:spPr>
          <a:xfrm>
            <a:off x="10320874" y="311977"/>
            <a:ext cx="92382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SPANC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1/2</a:t>
            </a:r>
          </a:p>
        </p:txBody>
      </p:sp>
      <p:sp>
        <p:nvSpPr>
          <p:cNvPr id="13" name="ZoneTexte 7">
            <a:extLst>
              <a:ext uri="{FF2B5EF4-FFF2-40B4-BE49-F238E27FC236}">
                <a16:creationId xmlns:a16="http://schemas.microsoft.com/office/drawing/2014/main" id="{A893E7AE-6315-4FFB-8F07-F4807F8CB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551" y="1839900"/>
            <a:ext cx="8424863" cy="3070071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Transfert de compétence ANC au SICTEUB : 1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janvier 2012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[uniquement les compétences obligatoires]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Contrôles des installations existantes :</a:t>
            </a:r>
          </a:p>
          <a:p>
            <a:pPr marL="72000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diagnostics initiaux et diagnostic lors des ventes de biens immobiliers,</a:t>
            </a:r>
          </a:p>
          <a:p>
            <a:pPr marL="72000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contrôle de bon fonctionnement,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Contrôles des installations neuves  : </a:t>
            </a:r>
          </a:p>
          <a:p>
            <a:pPr marL="72000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contrôle de conception (projet),</a:t>
            </a:r>
          </a:p>
          <a:p>
            <a:pPr marL="72000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contrôle de bonne exécution (réalisation),</a:t>
            </a:r>
          </a:p>
          <a:p>
            <a:pPr marL="43425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endParaRPr kumimoji="0" lang="fr-FR" altLang="fr-FR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16448EFD-90E0-4A71-800D-5F73F90E1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73" y="4954948"/>
            <a:ext cx="10737128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Territoire desservi  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Communes adhérentes au SICTEUB pour l’assainissement collectif exceptées les communes de Thiers-sur-Thève et Pontarmé, comprenant un total d’environ </a:t>
            </a:r>
            <a:r>
              <a:rPr kumimoji="0" lang="fr-FR" alt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618</a:t>
            </a: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installations d’Assainissement Non Collectif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 commune de Belloy-en-France a transférée sa compétence « Assainissement Non Collectif » au SICTEUB courant Décembre 2021.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6" name="Image 15" descr="G:\DCIM\100OLYMP\P1011110.JPG">
            <a:extLst>
              <a:ext uri="{FF2B5EF4-FFF2-40B4-BE49-F238E27FC236}">
                <a16:creationId xmlns:a16="http://schemas.microsoft.com/office/drawing/2014/main" id="{CE4DFC72-08E9-445B-9292-3BFF9F789A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543" y="2271083"/>
            <a:ext cx="2954244" cy="26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811D91-072E-4195-8ED4-84A338386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54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2640" y="2006594"/>
            <a:ext cx="8046720" cy="422667"/>
          </a:xfrm>
        </p:spPr>
        <p:txBody>
          <a:bodyPr/>
          <a:lstStyle/>
          <a:p>
            <a:pPr algn="ctr">
              <a:defRPr/>
            </a:pPr>
            <a: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Le Service Public de l’Assainissement </a:t>
            </a: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Non Collectif</a:t>
            </a:r>
            <a:br>
              <a:rPr lang="fr-FR" altLang="fr-FR" sz="3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fr-FR" altLang="fr-FR" sz="3200" cap="small" dirty="0">
                <a:solidFill>
                  <a:srgbClr val="92D050"/>
                </a:solidFill>
                <a:latin typeface="Calibri" panose="020F0502020204030204" pitchFamily="34" charset="0"/>
                <a:cs typeface="Arial" charset="0"/>
              </a:rPr>
              <a:t>SPANC</a:t>
            </a:r>
            <a:br>
              <a:rPr lang="fr-FR" alt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bg-BG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24BDF-91EE-4CD0-9D8B-9DD225D53BB0}"/>
              </a:ext>
            </a:extLst>
          </p:cNvPr>
          <p:cNvSpPr/>
          <p:nvPr/>
        </p:nvSpPr>
        <p:spPr>
          <a:xfrm>
            <a:off x="187194" y="2271083"/>
            <a:ext cx="117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870D53-2FCE-46B6-B659-3A6435F5AACA}"/>
              </a:ext>
            </a:extLst>
          </p:cNvPr>
          <p:cNvSpPr txBox="1"/>
          <p:nvPr/>
        </p:nvSpPr>
        <p:spPr>
          <a:xfrm>
            <a:off x="10320874" y="311977"/>
            <a:ext cx="92382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SPANC</a:t>
            </a: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2/2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7374D4-9C24-4635-A72F-77EB24701D83}"/>
              </a:ext>
            </a:extLst>
          </p:cNvPr>
          <p:cNvSpPr/>
          <p:nvPr/>
        </p:nvSpPr>
        <p:spPr>
          <a:xfrm>
            <a:off x="304800" y="2100025"/>
            <a:ext cx="115824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En 2021 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5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contrôles de conception,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contrôles d’exécution,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10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diagnostics d’installations existantes,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  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(Aucun des 10 diagnostics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ne présentent pas d’impact significatif 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sur la santé, la sécurité ou l’environnement)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          </a:t>
            </a: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911872-05A8-45DA-8776-348616B63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941922" cy="9516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A0E0F8A-CB60-42F9-B6D2-B3FC96A346F7}"/>
              </a:ext>
            </a:extLst>
          </p:cNvPr>
          <p:cNvSpPr txBox="1"/>
          <p:nvPr/>
        </p:nvSpPr>
        <p:spPr>
          <a:xfrm>
            <a:off x="304799" y="4286384"/>
            <a:ext cx="1148300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Financement du service : </a:t>
            </a:r>
            <a:endParaRPr kumimoji="0" lang="fr-FR" alt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Recettes d’exploitation 2021 (redevances des contrôles)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1072.84</a:t>
            </a: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€  HT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, équilibrées avec les dépenses de fonctionnement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94,47% 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des dépenses correspondent aux charges de personnel, le reste étant lié à l’achat de matériel et aux dépenses connexes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378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2064" y="-385968"/>
            <a:ext cx="10203106" cy="1358425"/>
          </a:xfrm>
        </p:spPr>
        <p:txBody>
          <a:bodyPr rtlCol="0">
            <a:normAutofit/>
          </a:bodyPr>
          <a:lstStyle/>
          <a:p>
            <a:pPr rtl="0"/>
            <a:r>
              <a:rPr lang="fr-FR" sz="2800" dirty="0"/>
              <a:t>Conseil Municipal Saint-Witz 30 novembre 2022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138855" y="2889183"/>
            <a:ext cx="7638950" cy="1877523"/>
          </a:xfrm>
        </p:spPr>
        <p:txBody>
          <a:bodyPr rtlCol="0">
            <a:normAutofit fontScale="32500" lnSpcReduction="20000"/>
          </a:bodyPr>
          <a:lstStyle/>
          <a:p>
            <a:pPr algn="ctr" rtl="0"/>
            <a:r>
              <a:rPr lang="fr-FR" sz="14400" b="1" dirty="0"/>
              <a:t>Merci et…</a:t>
            </a:r>
          </a:p>
          <a:p>
            <a:pPr algn="ctr" rtl="0"/>
            <a:r>
              <a:rPr lang="fr-FR" sz="14400" b="1" dirty="0"/>
              <a:t>désolé d’avoir été long!!</a:t>
            </a:r>
          </a:p>
          <a:p>
            <a:pPr rtl="0"/>
            <a:r>
              <a:rPr lang="fr-FR" sz="11200" b="1" dirty="0"/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708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0640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3200" dirty="0"/>
              <a:t>En intro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2250840"/>
            <a:ext cx="11447362" cy="4229100"/>
          </a:xfrm>
        </p:spPr>
        <p:txBody>
          <a:bodyPr rtlCol="0">
            <a:normAutofit/>
          </a:bodyPr>
          <a:lstStyle/>
          <a:p>
            <a:pPr rtl="0"/>
            <a:r>
              <a:rPr lang="fr-BE" sz="3200" dirty="0">
                <a:solidFill>
                  <a:schemeClr val="tx2"/>
                </a:solidFill>
              </a:rPr>
              <a:t>Des rapports complets et très documentés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Un focus sur les informations spécifiques à Saint-Witz</a:t>
            </a:r>
          </a:p>
          <a:p>
            <a:pPr rtl="0"/>
            <a:r>
              <a:rPr lang="fr-FR" sz="3200" dirty="0">
                <a:solidFill>
                  <a:schemeClr val="tx2"/>
                </a:solidFill>
              </a:rPr>
              <a:t>Obligation réglementaire de présenter ces rapports avant le 31/12 de l’année N+1</a:t>
            </a:r>
          </a:p>
        </p:txBody>
      </p:sp>
    </p:spTree>
    <p:extLst>
      <p:ext uri="{BB962C8B-B14F-4D97-AF65-F5344CB8AC3E}">
        <p14:creationId xmlns:p14="http://schemas.microsoft.com/office/powerpoint/2010/main" val="36393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19200"/>
          </a:xfrm>
        </p:spPr>
        <p:txBody>
          <a:bodyPr rtlCol="0"/>
          <a:lstStyle/>
          <a:p>
            <a:pPr algn="ctr" rtl="0"/>
            <a:r>
              <a:rPr lang="fr-FR" dirty="0"/>
              <a:t>Les grandes lignes des rapports annuels</a:t>
            </a:r>
            <a:br>
              <a:rPr lang="fr-FR" dirty="0"/>
            </a:b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2250840"/>
            <a:ext cx="11447362" cy="4229100"/>
          </a:xfrm>
        </p:spPr>
        <p:txBody>
          <a:bodyPr rtlCol="0">
            <a:normAutofit/>
          </a:bodyPr>
          <a:lstStyle/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SIECCAO (Eau potable)                       88 pages!</a:t>
            </a:r>
          </a:p>
          <a:p>
            <a:pPr marL="0" indent="0" algn="ctr" rtl="0">
              <a:buNone/>
            </a:pPr>
            <a:r>
              <a:rPr lang="fr-FR" sz="44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81464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0640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3200" dirty="0"/>
              <a:t>Principaux indicateurs au niveau SIECCAO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2250840"/>
            <a:ext cx="11447362" cy="4229100"/>
          </a:xfrm>
        </p:spPr>
        <p:txBody>
          <a:bodyPr rtlCol="0">
            <a:normAutofit/>
          </a:bodyPr>
          <a:lstStyle/>
          <a:p>
            <a:pPr rtl="0"/>
            <a:r>
              <a:rPr lang="fr-BE" sz="3200" dirty="0">
                <a:solidFill>
                  <a:schemeClr val="tx2"/>
                </a:solidFill>
              </a:rPr>
              <a:t>43000 habitants desservis, 16000 abonnés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7 captages, 2,41€/M3 (base 120M3/an)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10 réservoirs ,1 centre de production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Taux de conformité global de 92,75%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322 kms de réseaux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Rendement du réseau: 62,7%</a:t>
            </a:r>
            <a:endParaRPr lang="fr-FR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0640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3200" dirty="0"/>
              <a:t>L’eau et les réseaux très contrôlés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2250840"/>
            <a:ext cx="11447362" cy="4229100"/>
          </a:xfrm>
        </p:spPr>
        <p:txBody>
          <a:bodyPr rtlCol="0">
            <a:normAutofit/>
          </a:bodyPr>
          <a:lstStyle/>
          <a:p>
            <a:pPr rtl="0"/>
            <a:r>
              <a:rPr lang="fr-BE" sz="3200" dirty="0">
                <a:solidFill>
                  <a:schemeClr val="tx2"/>
                </a:solidFill>
              </a:rPr>
              <a:t>Présentation SIECCAO, missions, caractéristiques du service (p 6-p35)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Tarification de l’eau et recettes du service (p 37-p49)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Indicateurs de performance (p 50-p76)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Financement des investissements (p 77-p83)</a:t>
            </a:r>
            <a:endParaRPr lang="fr-FR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0640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3200" dirty="0"/>
              <a:t>Les priorités du SIECCA0 en 2021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2250840"/>
            <a:ext cx="11447362" cy="4229100"/>
          </a:xfrm>
        </p:spPr>
        <p:txBody>
          <a:bodyPr rtlCol="0">
            <a:normAutofit/>
          </a:bodyPr>
          <a:lstStyle/>
          <a:p>
            <a:pPr rtl="0"/>
            <a:r>
              <a:rPr lang="fr-BE" sz="3200" dirty="0">
                <a:solidFill>
                  <a:schemeClr val="tx2"/>
                </a:solidFill>
              </a:rPr>
              <a:t>Les communes où les rendements sont faibles (fuites) : Chaumontel, St-Witz, Viarmes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Finalisation de la DSP unique sur le territoire (SAUR à partir du 1/1/2022 et pour 15 ans)</a:t>
            </a:r>
          </a:p>
          <a:p>
            <a:pPr marL="0" indent="0" rtl="0">
              <a:buNone/>
            </a:pPr>
            <a:endParaRPr lang="fr-BE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170719" y="225670"/>
            <a:ext cx="10058402" cy="120640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3200" dirty="0"/>
              <a:t>Saint-Witz : un réseau peu performant 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58815" y="2250840"/>
            <a:ext cx="11447362" cy="4229100"/>
          </a:xfrm>
        </p:spPr>
        <p:txBody>
          <a:bodyPr rtlCol="0">
            <a:normAutofit/>
          </a:bodyPr>
          <a:lstStyle/>
          <a:p>
            <a:pPr rtl="0"/>
            <a:r>
              <a:rPr lang="fr-BE" sz="3200" dirty="0">
                <a:solidFill>
                  <a:schemeClr val="tx2"/>
                </a:solidFill>
              </a:rPr>
              <a:t>Le réservoir (ST-Witz, Astérix) :Nettoyage 15/12/21 et réhabilitation en 2028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Indicateurs performance qualité: Bactériologique (81,8%) et Physicochimique(100%)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Rendement primaire : 52%(37% en 2018!)</a:t>
            </a:r>
          </a:p>
          <a:p>
            <a:pPr rtl="0"/>
            <a:r>
              <a:rPr lang="fr-BE" sz="3200" dirty="0">
                <a:solidFill>
                  <a:schemeClr val="tx2"/>
                </a:solidFill>
              </a:rPr>
              <a:t>32 fuites réseau (80 en 2019 et 64 en 2020)</a:t>
            </a:r>
            <a:endParaRPr lang="fr-FR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9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Illustration Nature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60_TF03431377_TF03431377.potx" id="{F05F1E57-AC66-42B0-9DE6-2615D392D1F4}" vid="{13E0EB68-91B4-47CB-AAA7-D055D1B77095}"/>
    </a:ext>
  </a:extLst>
</a:theme>
</file>

<file path=ppt/theme/theme2.xml><?xml version="1.0" encoding="utf-8"?>
<a:theme xmlns:a="http://schemas.openxmlformats.org/drawingml/2006/main" name="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Thèm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Nature, modèle paysage illustré (grand écran)</Template>
  <TotalTime>912</TotalTime>
  <Words>2502</Words>
  <Application>Microsoft Office PowerPoint</Application>
  <PresentationFormat>Grand écran</PresentationFormat>
  <Paragraphs>565</Paragraphs>
  <Slides>34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6" baseType="lpstr">
      <vt:lpstr>Arial</vt:lpstr>
      <vt:lpstr>Calibri</vt:lpstr>
      <vt:lpstr>Candara</vt:lpstr>
      <vt:lpstr>Century Gothic</vt:lpstr>
      <vt:lpstr>Comic Sans MS</vt:lpstr>
      <vt:lpstr>Courier New</vt:lpstr>
      <vt:lpstr>Georgia</vt:lpstr>
      <vt:lpstr>Segoe Print</vt:lpstr>
      <vt:lpstr>Wingdings</vt:lpstr>
      <vt:lpstr>Wingdings 3</vt:lpstr>
      <vt:lpstr>Illustration Nature 16:9</vt:lpstr>
      <vt:lpstr>Ion</vt:lpstr>
      <vt:lpstr>Conseil Municipal Saint-Witz 30 novembre 2022 </vt:lpstr>
      <vt:lpstr>Les grandes lignes des rapports annuels  (voir le  mail envoyé le 29/11)</vt:lpstr>
      <vt:lpstr>Un petit rappel…</vt:lpstr>
      <vt:lpstr>En intro</vt:lpstr>
      <vt:lpstr>Les grandes lignes des rapports annuels </vt:lpstr>
      <vt:lpstr>Principaux indicateurs au niveau SIECCAO</vt:lpstr>
      <vt:lpstr>L’eau et les réseaux très contrôlés</vt:lpstr>
      <vt:lpstr>Les priorités du SIECCA0 en 2021</vt:lpstr>
      <vt:lpstr>Saint-Witz : un réseau peu performant </vt:lpstr>
      <vt:lpstr>Saint-Witz : un réseau qui s’améliore!</vt:lpstr>
      <vt:lpstr>Présentation PowerPoint</vt:lpstr>
      <vt:lpstr>Rapport Activités 2020 Une équipe, un territoire</vt:lpstr>
      <vt:lpstr>PRESENTATION DU SIAH</vt:lpstr>
      <vt:lpstr>PRESENTATION DU SIAH</vt:lpstr>
      <vt:lpstr>Rapport Activités 2021 Un budget (Dépenses/Recettes)</vt:lpstr>
      <vt:lpstr>Rapport Activités 2021 Prévenir et gérer le risque inondation</vt:lpstr>
      <vt:lpstr>Rapport Activités 2021 Restaurer et préserver les milieux aquatiques</vt:lpstr>
      <vt:lpstr>Rapport Activités 2021 Agir contre la pollution des rivières</vt:lpstr>
      <vt:lpstr>Rapport Activités 2021 Focus sur St-Witz</vt:lpstr>
      <vt:lpstr>Rapport Activités 2021 Des valeurs ancrées</vt:lpstr>
      <vt:lpstr>Les grandes lignes des rapports annuels</vt:lpstr>
      <vt:lpstr>Indicateurs techniques et financiers du service public de l’assainissement collectif Art. D2224-1 et Annexe VI du CGCT  </vt:lpstr>
      <vt:lpstr>Le Système de Transport : Marché d’Exploitation  </vt:lpstr>
      <vt:lpstr>Le Système de Transport : Marché d’Exploitation  </vt:lpstr>
      <vt:lpstr>Le Système de Transport : Marché d’Exploitation  </vt:lpstr>
      <vt:lpstr>Le Système de Transport : Marché d’Exploitation  </vt:lpstr>
      <vt:lpstr>Les Schémas Directeurs d’Assainissement [SDA] Phasage des Opérations  </vt:lpstr>
      <vt:lpstr>Tarification du Service   </vt:lpstr>
      <vt:lpstr>   </vt:lpstr>
      <vt:lpstr>Présentation PowerPoint</vt:lpstr>
      <vt:lpstr>Rapport annuel sur le Prix et la Qualité des Services public d’Assainissement Non Collectif -RPQS-</vt:lpstr>
      <vt:lpstr>Le Service Public de l’Assainissement  Non Collectif SPANC </vt:lpstr>
      <vt:lpstr>Le Service Public de l’Assainissement  Non Collectif SPANC </vt:lpstr>
      <vt:lpstr>Conseil Municipal Saint-Witz 30 novembre 2022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Disposition du titre</dc:title>
  <dc:creator>JEAN CHARLES BOCQUET</dc:creator>
  <cp:lastModifiedBy>JEAN CHARLES BOCQUET</cp:lastModifiedBy>
  <cp:revision>70</cp:revision>
  <dcterms:created xsi:type="dcterms:W3CDTF">2017-12-10T17:28:42Z</dcterms:created>
  <dcterms:modified xsi:type="dcterms:W3CDTF">2023-12-07T14:36:16Z</dcterms:modified>
</cp:coreProperties>
</file>