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B7_CB8BC083.xml" ContentType="application/vnd.ms-powerpoint.comments+xml"/>
  <Override PartName="/ppt/comments/modernComment_19C_90031CC1.xml" ContentType="application/vnd.ms-powerpoint.comments+xml"/>
  <Override PartName="/ppt/comments/modernComment_1A9_B1F6F523.xml" ContentType="application/vnd.ms-powerpoint.comments+xml"/>
  <Override PartName="/ppt/comments/modernComment_1B6_F708E4A9.xml" ContentType="application/vnd.ms-powerpoint.comments+xml"/>
  <Override PartName="/ppt/comments/modernComment_1B8_8A11950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439" r:id="rId2"/>
    <p:sldId id="412" r:id="rId3"/>
    <p:sldId id="425" r:id="rId4"/>
    <p:sldId id="438" r:id="rId5"/>
    <p:sldId id="440" r:id="rId6"/>
    <p:sldId id="434" r:id="rId7"/>
    <p:sldId id="426" r:id="rId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7E7A8CA-4A30-FA41-A209-88E1284CA2C6}">
          <p14:sldIdLst/>
        </p14:section>
        <p14:section name="Section sans titre" id="{757A5F54-15EC-D64D-92BD-7F63D0AAF59E}">
          <p14:sldIdLst/>
        </p14:section>
        <p14:section name="Section sans titre" id="{AFC7CC4C-EA33-3646-B75F-2907F7EBD828}">
          <p14:sldIdLst>
            <p14:sldId id="439"/>
            <p14:sldId id="412"/>
            <p14:sldId id="425"/>
            <p14:sldId id="438"/>
            <p14:sldId id="440"/>
            <p14:sldId id="434"/>
            <p14:sldId id="42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862CDE-243B-7E4F-9C38-94DF0A4FC26D}" name="Gérard Dréville" initials="GD" userId="857319da0286437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84" autoAdjust="0"/>
    <p:restoredTop sz="99437" autoAdjust="0"/>
  </p:normalViewPr>
  <p:slideViewPr>
    <p:cSldViewPr snapToGrid="0" snapToObjects="1">
      <p:cViewPr varScale="1">
        <p:scale>
          <a:sx n="113" d="100"/>
          <a:sy n="113" d="100"/>
        </p:scale>
        <p:origin x="184" y="504"/>
      </p:cViewPr>
      <p:guideLst>
        <p:guide orient="horz" pos="2160"/>
        <p:guide pos="2880"/>
      </p:guideLst>
    </p:cSldViewPr>
  </p:slideViewPr>
  <p:outlineViewPr>
    <p:cViewPr>
      <p:scale>
        <a:sx n="33" d="100"/>
        <a:sy n="33" d="100"/>
      </p:scale>
      <p:origin x="0" y="532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comments/modernComment_19C_90031CC1.xml><?xml version="1.0" encoding="utf-8"?>
<p188:cmLst xmlns:a="http://schemas.openxmlformats.org/drawingml/2006/main" xmlns:r="http://schemas.openxmlformats.org/officeDocument/2006/relationships" xmlns:p188="http://schemas.microsoft.com/office/powerpoint/2018/8/main">
  <p188:cm id="{B2BC2612-C1C5-AD4A-86BA-9E8E8ECAE8A5}" authorId="{F8862CDE-243B-7E4F-9C38-94DF0A4FC26D}" created="2023-12-11T14:15:52.336">
    <pc:sldMkLst xmlns:pc="http://schemas.microsoft.com/office/powerpoint/2013/main/command">
      <pc:docMk/>
      <pc:sldMk cId="2416123073" sldId="412"/>
    </pc:sldMkLst>
    <p188:txBody>
      <a:bodyPr/>
      <a:lstStyle/>
      <a:p>
        <a:r>
          <a:rPr lang="fr-FR"/>
          <a:t>Dès juin, le Bureau Municipal, formé du maire, des adjoints, et des 2 délégués, auxquels aufur et à mesure viendront s’adjoindre les autres personnes que vous voyez listées, soit parce qu’elles représentent un plus de par leurs compétences, soit parce qu’elles souhaitent s’investir dans le déroulement du projet.
On décide évidemment de donner la priorité à la recherche de médecins, soit avec l’URPS, soit par une agence de recrutement, soit par le bouche à oreille et les réseaux sociaux. C’est d’ailleurs la dernière de ces formules qui semble fonctionner le mieux.
Pour accueillir les nouveaux médecins on décide de signer un bail avec Guénel et Septavaux pour occuper les locaux du cabinet actuel. ON offrira les locaux, on ne demandera qu’une participation modique pour les charges.
Parallèlement on comprend qu’un accueil moderne pour les médecins devient une nécessité et on réfléchit à la meilleure solution pour avoir un centre médical qui accueille médecins et kinésithérapeutes à qui on a demandé s’ils souhaitaient s’associer à notre projet.
Finalement, après plusieurs idées pour implanter de centre médical, SITIS, derrière le chalet des Vosges, le groupe de travail décide que le modulaire ferait tout à fait l’affaire. </a:t>
        </a:r>
      </a:p>
    </p188:txBody>
  </p188:cm>
</p188:cmLst>
</file>

<file path=ppt/comments/modernComment_1A9_B1F6F523.xml><?xml version="1.0" encoding="utf-8"?>
<p188:cmLst xmlns:a="http://schemas.openxmlformats.org/drawingml/2006/main" xmlns:r="http://schemas.openxmlformats.org/officeDocument/2006/relationships" xmlns:p188="http://schemas.microsoft.com/office/powerpoint/2018/8/main">
  <p188:cm id="{DCB3CD4A-100F-FC41-B94E-E9FDCCA090CE}" authorId="{F8862CDE-243B-7E4F-9C38-94DF0A4FC26D}" created="2023-12-11T14:20:55.780">
    <pc:sldMkLst xmlns:pc="http://schemas.microsoft.com/office/powerpoint/2013/main/command">
      <pc:docMk/>
      <pc:sldMk cId="2985751843" sldId="425"/>
    </pc:sldMkLst>
    <p188:txBody>
      <a:bodyPr/>
      <a:lstStyle/>
      <a:p>
        <a:r>
          <a:rPr lang="fr-FR"/>
          <a:t>Voici le plan du modulaire, avec la partie en gris-bleu occupée par Sophie, Delphine, Tracy et Christian. La partie en roses dédiée aujourd’hui à l’ALSH. On peut donc imaginer 3 médecins chacun dans un des grands bureaux, conserver le petit bureau pour des médecins en vacation, ou une IPA. La partie en rose devenant dévolue aux paramédicaux.</a:t>
        </a:r>
      </a:p>
    </p188:txBody>
  </p188:cm>
</p188:cmLst>
</file>

<file path=ppt/comments/modernComment_1B6_F708E4A9.xml><?xml version="1.0" encoding="utf-8"?>
<p188:cmLst xmlns:a="http://schemas.openxmlformats.org/drawingml/2006/main" xmlns:r="http://schemas.openxmlformats.org/officeDocument/2006/relationships" xmlns:p188="http://schemas.microsoft.com/office/powerpoint/2018/8/main">
  <p188:cm id="{4F1E3EE7-B668-5349-B958-27914401053D}" authorId="{F8862CDE-243B-7E4F-9C38-94DF0A4FC26D}" created="2023-12-11T14:31:04.509">
    <pc:sldMkLst xmlns:pc="http://schemas.microsoft.com/office/powerpoint/2013/main/command">
      <pc:docMk/>
      <pc:sldMk cId="4144555177" sldId="438"/>
    </pc:sldMkLst>
    <p188:txBody>
      <a:bodyPr/>
      <a:lstStyle/>
      <a:p>
        <a:r>
          <a:rPr lang="fr-FR"/>
          <a:t>Lorsque nous avons pensé utiliser le modulaire pour ne faire notre centre médical nous avons immédiatement compris qu’un certain nombre d’implications venaient se greffer sur notre projet. En particulier celui de l’hébergement des personnels qui travaillent en ce moment dans ce bâtiment, mais aussi un certain nombre d’autres implications que vous voyez décrites sur cette diapositive. 
En particulier nous nous sommes dits que c’était peut-être l’occasion de repenser la mairie, qu’en mettant autant de  psersonnes à travailler autour d cela place isabelle de VY il fallait penser aux places de parking, mais aussi aux parlements,  aux visiteurs de la mairie. 
Et puis l’ouverture de la Maison de l’Enfance libèrera des locaux, en particulier ceux où la crèche est hébergée aujourd’hui et qu’on pouvait réfléchir dès maintenant à leur utilisation future.
Enfin, il ne jamais oublier le nerf de la guerre, c’est à dire le financement et les subventions qui font partie de cette question</a:t>
        </a:r>
      </a:p>
    </p188:txBody>
  </p188:cm>
</p188:cmLst>
</file>

<file path=ppt/comments/modernComment_1B7_CB8BC083.xml><?xml version="1.0" encoding="utf-8"?>
<p188:cmLst xmlns:a="http://schemas.openxmlformats.org/drawingml/2006/main" xmlns:r="http://schemas.openxmlformats.org/officeDocument/2006/relationships" xmlns:p188="http://schemas.microsoft.com/office/powerpoint/2018/8/main">
  <p188:cm id="{9075FF81-791A-8B44-8C7F-D316285FE5F4}" authorId="{F8862CDE-243B-7E4F-9C38-94DF0A4FC26D}" created="2023-12-11T14:01:28.551">
    <pc:sldMkLst xmlns:pc="http://schemas.microsoft.com/office/powerpoint/2013/main/command">
      <pc:docMk/>
      <pc:sldMk cId="3414933635" sldId="439"/>
    </pc:sldMkLst>
    <p188:txBody>
      <a:bodyPr/>
      <a:lstStyle/>
      <a:p>
        <a:r>
          <a:rPr lang="fr-FR"/>
          <a:t>Je voudrais vous présenter la situation telle que nous l’avons vécue, nous équipe municipale, et par conséquent, vous aussi personnel administratif.
4 médecins au 01/01/23 dont 2 partaient à la retraite, au 01/04 et 30/09. Deux autres médecins qui avaient un projet de cabinet médical à côté du SITIS, formé de 2 bâtiments, médecins et kinésithérapeutes. PC accordé, financement sécurisé.  
Et au 31 Mai le docteur Lim nous annonce son départ de Saint-WItz ce qui annule le projet de cabinet médical, et de plus les kinésithérapeutes annoncent qu’ils ne peuvent pas continuer seuls. Donc plus de projet au SITIS. </a:t>
        </a:r>
      </a:p>
    </p188:txBody>
  </p188:cm>
</p188:cmLst>
</file>

<file path=ppt/comments/modernComment_1B8_8A119504.xml><?xml version="1.0" encoding="utf-8"?>
<p188:cmLst xmlns:a="http://schemas.openxmlformats.org/drawingml/2006/main" xmlns:r="http://schemas.openxmlformats.org/officeDocument/2006/relationships" xmlns:p188="http://schemas.microsoft.com/office/powerpoint/2018/8/main">
  <p188:cm id="{FAB7396D-63E7-5E4A-8D1B-A33398BAE635}" authorId="{F8862CDE-243B-7E4F-9C38-94DF0A4FC26D}" created="2023-12-11T14:48:04.226">
    <pc:sldMkLst xmlns:pc="http://schemas.microsoft.com/office/powerpoint/2013/main/command">
      <pc:docMk/>
      <pc:sldMk cId="2316408068" sldId="440"/>
    </pc:sldMkLst>
    <p188:txBody>
      <a:bodyPr/>
      <a:lstStyle/>
      <a:p>
        <a:r>
          <a:rPr lang="fr-FR"/>
          <a:t>Alors repenser la mairie, c’est réfléchir à nos besoins à un horizon de moyen-long terme, c’est à dire entre 20 et 40 ans.
Plusieurs hypothèses, imaginer une extension de la mairie actuelle, utiliser l’espace à côté du pavillon historique Paris, soit construire une nouvelle mairie ailleurs. Mais là, nous avons une question épineuse à résoudre, c’est son financement.
Lors aujourd’hui nous en sommes à repousser cette extension, ou constructions à plus tard.
Ce qui ne résout pas la question de l’hébergement des personnels aujourd’hui installés dans le modulaire.
L’idée est d’utiliser le pavillon dit Mpontmélian pour cet hébergement, et ce jusqu’à ce que nous ayions une nouvelle mairie.
Le Planning :
-  jusqu’à fin 2024 on établit les nouveaux plans du modulaire.
- AU 01/01/25 on libère le modulaire, Sophie à la MdE, les autres personnels potentiellement à Montmélian.
- Parallèlement on aménage le modulaire pour accueillir médecins et paramédicaux.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456641-1136-8C4C-A8E0-BDD19FDA2D5A}" type="datetimeFigureOut">
              <a:rPr lang="fr-FR" smtClean="0"/>
              <a:t>16/12/2023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09C61B-2085-BD49-81EF-9EC959CC19BD}" type="slidenum">
              <a:rPr lang="fr-FR" smtClean="0"/>
              <a:t>‹N°›</a:t>
            </a:fld>
            <a:endParaRPr lang="fr-FR"/>
          </a:p>
        </p:txBody>
      </p:sp>
    </p:spTree>
    <p:extLst>
      <p:ext uri="{BB962C8B-B14F-4D97-AF65-F5344CB8AC3E}">
        <p14:creationId xmlns:p14="http://schemas.microsoft.com/office/powerpoint/2010/main" val="1202028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E4C6C08-F2B4-A747-B819-A36B1408A231}" type="datetimeFigureOut">
              <a:rPr lang="fr-FR" smtClean="0"/>
              <a:t>16/12/2023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4C741E-DAB2-1349-A26E-62AD5D098647}" type="slidenum">
              <a:rPr lang="fr-FR" smtClean="0"/>
              <a:t>‹N°›</a:t>
            </a:fld>
            <a:endParaRPr lang="fr-FR"/>
          </a:p>
        </p:txBody>
      </p:sp>
    </p:spTree>
    <p:extLst>
      <p:ext uri="{BB962C8B-B14F-4D97-AF65-F5344CB8AC3E}">
        <p14:creationId xmlns:p14="http://schemas.microsoft.com/office/powerpoint/2010/main" val="56512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E4C6C08-F2B4-A747-B819-A36B1408A231}" type="datetimeFigureOut">
              <a:rPr lang="fr-FR" smtClean="0"/>
              <a:t>16/12/2023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4C741E-DAB2-1349-A26E-62AD5D098647}" type="slidenum">
              <a:rPr lang="fr-FR" smtClean="0"/>
              <a:t>‹N°›</a:t>
            </a:fld>
            <a:endParaRPr lang="fr-FR"/>
          </a:p>
        </p:txBody>
      </p:sp>
    </p:spTree>
    <p:extLst>
      <p:ext uri="{BB962C8B-B14F-4D97-AF65-F5344CB8AC3E}">
        <p14:creationId xmlns:p14="http://schemas.microsoft.com/office/powerpoint/2010/main" val="156997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E4C6C08-F2B4-A747-B819-A36B1408A231}" type="datetimeFigureOut">
              <a:rPr lang="fr-FR" smtClean="0"/>
              <a:t>16/12/2023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4C741E-DAB2-1349-A26E-62AD5D098647}" type="slidenum">
              <a:rPr lang="fr-FR" smtClean="0"/>
              <a:t>‹N°›</a:t>
            </a:fld>
            <a:endParaRPr lang="fr-FR"/>
          </a:p>
        </p:txBody>
      </p:sp>
    </p:spTree>
    <p:extLst>
      <p:ext uri="{BB962C8B-B14F-4D97-AF65-F5344CB8AC3E}">
        <p14:creationId xmlns:p14="http://schemas.microsoft.com/office/powerpoint/2010/main" val="309609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E4C6C08-F2B4-A747-B819-A36B1408A231}" type="datetimeFigureOut">
              <a:rPr lang="fr-FR" smtClean="0"/>
              <a:t>16/12/2023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4C741E-DAB2-1349-A26E-62AD5D098647}" type="slidenum">
              <a:rPr lang="fr-FR" smtClean="0"/>
              <a:t>‹N°›</a:t>
            </a:fld>
            <a:endParaRPr lang="fr-FR"/>
          </a:p>
        </p:txBody>
      </p:sp>
    </p:spTree>
    <p:extLst>
      <p:ext uri="{BB962C8B-B14F-4D97-AF65-F5344CB8AC3E}">
        <p14:creationId xmlns:p14="http://schemas.microsoft.com/office/powerpoint/2010/main" val="115940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E4C6C08-F2B4-A747-B819-A36B1408A231}" type="datetimeFigureOut">
              <a:rPr lang="fr-FR" smtClean="0"/>
              <a:t>16/12/2023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4C741E-DAB2-1349-A26E-62AD5D098647}" type="slidenum">
              <a:rPr lang="fr-FR" smtClean="0"/>
              <a:t>‹N°›</a:t>
            </a:fld>
            <a:endParaRPr lang="fr-FR"/>
          </a:p>
        </p:txBody>
      </p:sp>
    </p:spTree>
    <p:extLst>
      <p:ext uri="{BB962C8B-B14F-4D97-AF65-F5344CB8AC3E}">
        <p14:creationId xmlns:p14="http://schemas.microsoft.com/office/powerpoint/2010/main" val="327571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E4C6C08-F2B4-A747-B819-A36B1408A231}" type="datetimeFigureOut">
              <a:rPr lang="fr-FR" smtClean="0"/>
              <a:t>16/12/2023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4C741E-DAB2-1349-A26E-62AD5D098647}" type="slidenum">
              <a:rPr lang="fr-FR" smtClean="0"/>
              <a:t>‹N°›</a:t>
            </a:fld>
            <a:endParaRPr lang="fr-FR"/>
          </a:p>
        </p:txBody>
      </p:sp>
    </p:spTree>
    <p:extLst>
      <p:ext uri="{BB962C8B-B14F-4D97-AF65-F5344CB8AC3E}">
        <p14:creationId xmlns:p14="http://schemas.microsoft.com/office/powerpoint/2010/main" val="393964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E4C6C08-F2B4-A747-B819-A36B1408A231}" type="datetimeFigureOut">
              <a:rPr lang="fr-FR" smtClean="0"/>
              <a:t>16/12/2023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4C741E-DAB2-1349-A26E-62AD5D098647}" type="slidenum">
              <a:rPr lang="fr-FR" smtClean="0"/>
              <a:t>‹N°›</a:t>
            </a:fld>
            <a:endParaRPr lang="fr-FR"/>
          </a:p>
        </p:txBody>
      </p:sp>
    </p:spTree>
    <p:extLst>
      <p:ext uri="{BB962C8B-B14F-4D97-AF65-F5344CB8AC3E}">
        <p14:creationId xmlns:p14="http://schemas.microsoft.com/office/powerpoint/2010/main" val="218297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E4C6C08-F2B4-A747-B819-A36B1408A231}" type="datetimeFigureOut">
              <a:rPr lang="fr-FR" smtClean="0"/>
              <a:t>16/12/2023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4C741E-DAB2-1349-A26E-62AD5D098647}" type="slidenum">
              <a:rPr lang="fr-FR" smtClean="0"/>
              <a:t>‹N°›</a:t>
            </a:fld>
            <a:endParaRPr lang="fr-FR"/>
          </a:p>
        </p:txBody>
      </p:sp>
    </p:spTree>
    <p:extLst>
      <p:ext uri="{BB962C8B-B14F-4D97-AF65-F5344CB8AC3E}">
        <p14:creationId xmlns:p14="http://schemas.microsoft.com/office/powerpoint/2010/main" val="193942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4C6C08-F2B4-A747-B819-A36B1408A231}" type="datetimeFigureOut">
              <a:rPr lang="fr-FR" smtClean="0"/>
              <a:t>16/12/2023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4C741E-DAB2-1349-A26E-62AD5D098647}" type="slidenum">
              <a:rPr lang="fr-FR" smtClean="0"/>
              <a:t>‹N°›</a:t>
            </a:fld>
            <a:endParaRPr lang="fr-FR"/>
          </a:p>
        </p:txBody>
      </p:sp>
    </p:spTree>
    <p:extLst>
      <p:ext uri="{BB962C8B-B14F-4D97-AF65-F5344CB8AC3E}">
        <p14:creationId xmlns:p14="http://schemas.microsoft.com/office/powerpoint/2010/main" val="226298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E4C6C08-F2B4-A747-B819-A36B1408A231}" type="datetimeFigureOut">
              <a:rPr lang="fr-FR" smtClean="0"/>
              <a:t>16/12/2023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4C741E-DAB2-1349-A26E-62AD5D098647}" type="slidenum">
              <a:rPr lang="fr-FR" smtClean="0"/>
              <a:t>‹N°›</a:t>
            </a:fld>
            <a:endParaRPr lang="fr-FR"/>
          </a:p>
        </p:txBody>
      </p:sp>
    </p:spTree>
    <p:extLst>
      <p:ext uri="{BB962C8B-B14F-4D97-AF65-F5344CB8AC3E}">
        <p14:creationId xmlns:p14="http://schemas.microsoft.com/office/powerpoint/2010/main" val="22436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E4C6C08-F2B4-A747-B819-A36B1408A231}" type="datetimeFigureOut">
              <a:rPr lang="fr-FR" smtClean="0"/>
              <a:t>16/12/2023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4C741E-DAB2-1349-A26E-62AD5D098647}" type="slidenum">
              <a:rPr lang="fr-FR" smtClean="0"/>
              <a:t>‹N°›</a:t>
            </a:fld>
            <a:endParaRPr lang="fr-FR"/>
          </a:p>
        </p:txBody>
      </p:sp>
    </p:spTree>
    <p:extLst>
      <p:ext uri="{BB962C8B-B14F-4D97-AF65-F5344CB8AC3E}">
        <p14:creationId xmlns:p14="http://schemas.microsoft.com/office/powerpoint/2010/main" val="207733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C6C08-F2B4-A747-B819-A36B1408A231}" type="datetimeFigureOut">
              <a:rPr lang="fr-FR" smtClean="0"/>
              <a:t>16/12/2023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C741E-DAB2-1349-A26E-62AD5D098647}" type="slidenum">
              <a:rPr lang="fr-FR" smtClean="0"/>
              <a:t>‹N°›</a:t>
            </a:fld>
            <a:endParaRPr lang="fr-FR"/>
          </a:p>
        </p:txBody>
      </p:sp>
    </p:spTree>
    <p:extLst>
      <p:ext uri="{BB962C8B-B14F-4D97-AF65-F5344CB8AC3E}">
        <p14:creationId xmlns:p14="http://schemas.microsoft.com/office/powerpoint/2010/main" val="2941475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B7_CB8BC08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9C_90031CC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microsoft.com/office/2018/10/relationships/comments" Target="../comments/modernComment_1A9_B1F6F5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B6_F708E4A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B8_8A11950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9ADA57-80AD-B927-631C-750D5DF4A5F6}"/>
              </a:ext>
            </a:extLst>
          </p:cNvPr>
          <p:cNvSpPr>
            <a:spLocks noGrp="1"/>
          </p:cNvSpPr>
          <p:nvPr>
            <p:ph type="title"/>
          </p:nvPr>
        </p:nvSpPr>
        <p:spPr>
          <a:xfrm>
            <a:off x="457200" y="274637"/>
            <a:ext cx="8229600" cy="6324945"/>
          </a:xfrm>
        </p:spPr>
        <p:txBody>
          <a:bodyPr>
            <a:normAutofit/>
          </a:bodyPr>
          <a:lstStyle/>
          <a:p>
            <a:r>
              <a:rPr lang="fr-FR" sz="2400" b="1" dirty="0">
                <a:latin typeface="Arial" panose="020B0604020202020204" pitchFamily="34" charset="0"/>
                <a:cs typeface="Arial" panose="020B0604020202020204" pitchFamily="34" charset="0"/>
              </a:rPr>
              <a:t>UNE SITUATION MÉDICALE IMPRÉVUE</a:t>
            </a:r>
          </a:p>
        </p:txBody>
      </p:sp>
      <p:sp>
        <p:nvSpPr>
          <p:cNvPr id="3" name="Espace réservé du contenu 2">
            <a:extLst>
              <a:ext uri="{FF2B5EF4-FFF2-40B4-BE49-F238E27FC236}">
                <a16:creationId xmlns:a16="http://schemas.microsoft.com/office/drawing/2014/main" id="{41DD174E-F081-018B-0273-6264AB3EACE4}"/>
              </a:ext>
            </a:extLst>
          </p:cNvPr>
          <p:cNvSpPr>
            <a:spLocks noGrp="1"/>
          </p:cNvSpPr>
          <p:nvPr>
            <p:ph idx="1"/>
          </p:nvPr>
        </p:nvSpPr>
        <p:spPr>
          <a:xfrm>
            <a:off x="457200" y="506896"/>
            <a:ext cx="8229600" cy="5619267"/>
          </a:xfrm>
        </p:spPr>
        <p:txBody>
          <a:bodyPr/>
          <a:lstStyle/>
          <a:p>
            <a:pPr marL="0" indent="0">
              <a:buNone/>
            </a:pPr>
            <a:r>
              <a:rPr lang="fr-FR" dirty="0"/>
              <a:t> </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414933635"/>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6AAFD-784A-08FE-A136-BD9C60FADEEA}"/>
              </a:ext>
            </a:extLst>
          </p:cNvPr>
          <p:cNvSpPr>
            <a:spLocks noGrp="1"/>
          </p:cNvSpPr>
          <p:nvPr>
            <p:ph type="title"/>
          </p:nvPr>
        </p:nvSpPr>
        <p:spPr>
          <a:xfrm>
            <a:off x="457200" y="154546"/>
            <a:ext cx="8229600" cy="577291"/>
          </a:xfrm>
        </p:spPr>
        <p:txBody>
          <a:bodyPr>
            <a:normAutofit/>
          </a:bodyPr>
          <a:lstStyle/>
          <a:p>
            <a:r>
              <a:rPr lang="fr-FR" sz="2800" b="1" dirty="0"/>
              <a:t>L’IMPLICATION DE L’ÉQUIPE MUNICIPALE</a:t>
            </a:r>
          </a:p>
        </p:txBody>
      </p:sp>
      <p:sp>
        <p:nvSpPr>
          <p:cNvPr id="3" name="Espace réservé du contenu 2">
            <a:extLst>
              <a:ext uri="{FF2B5EF4-FFF2-40B4-BE49-F238E27FC236}">
                <a16:creationId xmlns:a16="http://schemas.microsoft.com/office/drawing/2014/main" id="{EA1B4171-9CED-01C7-3E24-3FDB4E830DAE}"/>
              </a:ext>
            </a:extLst>
          </p:cNvPr>
          <p:cNvSpPr>
            <a:spLocks noGrp="1"/>
          </p:cNvSpPr>
          <p:nvPr>
            <p:ph idx="1"/>
          </p:nvPr>
        </p:nvSpPr>
        <p:spPr>
          <a:xfrm>
            <a:off x="0" y="1162878"/>
            <a:ext cx="9144000" cy="5695122"/>
          </a:xfrm>
        </p:spPr>
        <p:txBody>
          <a:bodyPr>
            <a:normAutofit/>
          </a:bodyPr>
          <a:lstStyle/>
          <a:p>
            <a:pPr>
              <a:buFont typeface="Wingdings" pitchFamily="2" charset="2"/>
              <a:buChar char="Ø"/>
            </a:pPr>
            <a:r>
              <a:rPr lang="fr-FR" sz="1600" b="1" dirty="0">
                <a:latin typeface="Arial" panose="020B0604020202020204" pitchFamily="34" charset="0"/>
                <a:cs typeface="Arial" panose="020B0604020202020204" pitchFamily="34" charset="0"/>
              </a:rPr>
              <a:t>CRÉATION D’UN GROUPE DE RÉFLEXION DÈS LE MOIS DE JUIN : PRIORITÉ DONNÉE À LA RECHERCHE DE MÉDECINS : </a:t>
            </a:r>
            <a:r>
              <a:rPr lang="fr-FR" sz="1600" dirty="0">
                <a:solidFill>
                  <a:srgbClr val="0070C0"/>
                </a:solidFill>
                <a:latin typeface="Arial" panose="020B0604020202020204" pitchFamily="34" charset="0"/>
                <a:cs typeface="Arial" panose="020B0604020202020204" pitchFamily="34" charset="0"/>
              </a:rPr>
              <a:t>f. Moizard, c. Baron, x. </a:t>
            </a:r>
            <a:r>
              <a:rPr lang="fr-FR" sz="1600" dirty="0" err="1">
                <a:solidFill>
                  <a:srgbClr val="0070C0"/>
                </a:solidFill>
                <a:latin typeface="Arial" panose="020B0604020202020204" pitchFamily="34" charset="0"/>
                <a:cs typeface="Arial" panose="020B0604020202020204" pitchFamily="34" charset="0"/>
              </a:rPr>
              <a:t>Belair</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j-c</a:t>
            </a:r>
            <a:r>
              <a:rPr lang="fr-FR" sz="1600" dirty="0">
                <a:solidFill>
                  <a:srgbClr val="0070C0"/>
                </a:solidFill>
                <a:latin typeface="Arial" panose="020B0604020202020204" pitchFamily="34" charset="0"/>
                <a:cs typeface="Arial" panose="020B0604020202020204" pitchFamily="34" charset="0"/>
              </a:rPr>
              <a:t>. Bocquet, m. </a:t>
            </a:r>
            <a:r>
              <a:rPr lang="fr-FR" sz="1600" dirty="0" err="1">
                <a:solidFill>
                  <a:srgbClr val="0070C0"/>
                </a:solidFill>
                <a:latin typeface="Arial" panose="020B0604020202020204" pitchFamily="34" charset="0"/>
                <a:cs typeface="Arial" panose="020B0604020202020204" pitchFamily="34" charset="0"/>
              </a:rPr>
              <a:t>Caquin</a:t>
            </a:r>
            <a:r>
              <a:rPr lang="fr-FR" sz="1600" dirty="0">
                <a:solidFill>
                  <a:srgbClr val="0070C0"/>
                </a:solidFill>
                <a:latin typeface="Arial" panose="020B0604020202020204" pitchFamily="34" charset="0"/>
                <a:cs typeface="Arial" panose="020B0604020202020204" pitchFamily="34" charset="0"/>
              </a:rPr>
              <a:t>, ch. Delgado, g. Dréville, n. Ferté, f. Gru, f. Le Bec, ch. Virlogeux, v. Joly </a:t>
            </a:r>
          </a:p>
          <a:p>
            <a:pPr>
              <a:buFont typeface="Wingdings" pitchFamily="2" charset="2"/>
              <a:buChar char="Ø"/>
            </a:pPr>
            <a:endParaRPr lang="fr-FR" sz="1600" b="1" dirty="0">
              <a:solidFill>
                <a:srgbClr val="0070C0"/>
              </a:solidFill>
              <a:latin typeface="Arial" panose="020B0604020202020204" pitchFamily="34" charset="0"/>
              <a:cs typeface="Arial" panose="020B0604020202020204" pitchFamily="34" charset="0"/>
            </a:endParaRPr>
          </a:p>
          <a:p>
            <a:pPr>
              <a:buFont typeface="Wingdings" pitchFamily="2" charset="2"/>
              <a:buChar char="Ø"/>
            </a:pPr>
            <a:r>
              <a:rPr lang="fr-FR" sz="1600" b="1" dirty="0">
                <a:latin typeface="Arial" panose="020B0604020202020204" pitchFamily="34" charset="0"/>
                <a:cs typeface="Arial" panose="020B0604020202020204" pitchFamily="34" charset="0"/>
              </a:rPr>
              <a:t>ON SIGNE UN BAIL POUR OCCUPER LE CABINET MÉDICAL ACTUEL : </a:t>
            </a:r>
            <a:r>
              <a:rPr lang="fr-FR" sz="1600" dirty="0">
                <a:solidFill>
                  <a:srgbClr val="0070C0"/>
                </a:solidFill>
                <a:latin typeface="Arial" panose="020B0604020202020204" pitchFamily="34" charset="0"/>
                <a:cs typeface="Arial" panose="020B0604020202020204" pitchFamily="34" charset="0"/>
              </a:rPr>
              <a:t>On peut accueillir des médecins dès 2024</a:t>
            </a:r>
          </a:p>
          <a:p>
            <a:pPr>
              <a:buFont typeface="Wingdings" pitchFamily="2" charset="2"/>
              <a:buChar char="Ø"/>
            </a:pPr>
            <a:endParaRPr lang="fr-FR" sz="1600" b="1" dirty="0">
              <a:latin typeface="Arial" panose="020B0604020202020204" pitchFamily="34" charset="0"/>
              <a:cs typeface="Arial" panose="020B0604020202020204" pitchFamily="34" charset="0"/>
            </a:endParaRPr>
          </a:p>
          <a:p>
            <a:pPr>
              <a:buFont typeface="Wingdings" pitchFamily="2" charset="2"/>
              <a:buChar char="Ø"/>
            </a:pPr>
            <a:r>
              <a:rPr lang="fr-FR" sz="1600" b="1" dirty="0">
                <a:latin typeface="Arial" panose="020B0604020202020204" pitchFamily="34" charset="0"/>
                <a:cs typeface="Arial" panose="020B0604020202020204" pitchFamily="34" charset="0"/>
              </a:rPr>
              <a:t>PRISE EN COMPTE DU BESOIN D’UN HÉBERGEMENT MODERNE ET PMR POUR ACCUEILLIR CES NOUVEAUX MÉDECINS : </a:t>
            </a:r>
            <a:r>
              <a:rPr lang="fr-FR" sz="1600" dirty="0">
                <a:solidFill>
                  <a:srgbClr val="0070C0"/>
                </a:solidFill>
                <a:latin typeface="Arial" panose="020B0604020202020204" pitchFamily="34" charset="0"/>
                <a:cs typeface="Arial" panose="020B0604020202020204" pitchFamily="34" charset="0"/>
              </a:rPr>
              <a:t>Remplacement du cabinet médical </a:t>
            </a:r>
            <a:r>
              <a:rPr lang="fr-FR" sz="1600" i="1" dirty="0">
                <a:solidFill>
                  <a:srgbClr val="0070C0"/>
                </a:solidFill>
                <a:latin typeface="Arial" panose="020B0604020202020204" pitchFamily="34" charset="0"/>
                <a:cs typeface="Arial" panose="020B0604020202020204" pitchFamily="34" charset="0"/>
              </a:rPr>
              <a:t>mort-né </a:t>
            </a:r>
            <a:r>
              <a:rPr lang="fr-FR" sz="1600" dirty="0">
                <a:solidFill>
                  <a:srgbClr val="0070C0"/>
                </a:solidFill>
                <a:latin typeface="Arial" panose="020B0604020202020204" pitchFamily="34" charset="0"/>
                <a:cs typeface="Arial" panose="020B0604020202020204" pitchFamily="34" charset="0"/>
              </a:rPr>
              <a:t>par une initiative communale </a:t>
            </a:r>
          </a:p>
          <a:p>
            <a:pPr>
              <a:buFont typeface="Wingdings" pitchFamily="2" charset="2"/>
              <a:buChar char="Ø"/>
            </a:pPr>
            <a:endParaRPr lang="fr-FR" sz="1600" b="1" dirty="0">
              <a:latin typeface="Arial" panose="020B0604020202020204" pitchFamily="34" charset="0"/>
              <a:cs typeface="Arial" panose="020B0604020202020204" pitchFamily="34" charset="0"/>
            </a:endParaRPr>
          </a:p>
          <a:p>
            <a:pPr>
              <a:buFont typeface="Wingdings" pitchFamily="2" charset="2"/>
              <a:buChar char="Ø"/>
            </a:pPr>
            <a:r>
              <a:rPr lang="fr-FR" sz="1600" b="1" dirty="0">
                <a:latin typeface="Arial" panose="020B0604020202020204" pitchFamily="34" charset="0"/>
                <a:cs typeface="Arial" panose="020B0604020202020204" pitchFamily="34" charset="0"/>
              </a:rPr>
              <a:t>DÉSIR, AUTANT QUE FAIRE SE PEUT, D’INTÉGRER LES PROFESSIONS PARAMÉDICALES DANS NOTRE DÉMARCHE : </a:t>
            </a:r>
            <a:r>
              <a:rPr lang="fr-FR" sz="1600" dirty="0">
                <a:solidFill>
                  <a:srgbClr val="0070C0"/>
                </a:solidFill>
                <a:latin typeface="Arial" panose="020B0604020202020204" pitchFamily="34" charset="0"/>
                <a:cs typeface="Arial" panose="020B0604020202020204" pitchFamily="34" charset="0"/>
              </a:rPr>
              <a:t>Potentiellement de 2 à 3 kinés, une infirmière, autres ...</a:t>
            </a:r>
            <a:endParaRPr lang="fr-FR" sz="1600" b="1" dirty="0">
              <a:latin typeface="Arial" panose="020B0604020202020204" pitchFamily="34" charset="0"/>
              <a:cs typeface="Arial" panose="020B0604020202020204" pitchFamily="34" charset="0"/>
            </a:endParaRPr>
          </a:p>
          <a:p>
            <a:pPr marL="0" indent="0">
              <a:buNone/>
            </a:pPr>
            <a:endParaRPr lang="fr-FR" sz="1600" b="1" dirty="0">
              <a:latin typeface="Arial" panose="020B0604020202020204" pitchFamily="34" charset="0"/>
              <a:cs typeface="Arial" panose="020B0604020202020204" pitchFamily="34" charset="0"/>
            </a:endParaRPr>
          </a:p>
          <a:p>
            <a:pPr>
              <a:buFont typeface="Wingdings" pitchFamily="2" charset="2"/>
              <a:buChar char="Ø"/>
            </a:pPr>
            <a:r>
              <a:rPr lang="fr-FR" sz="1600" b="1" dirty="0">
                <a:latin typeface="Arial" panose="020B0604020202020204" pitchFamily="34" charset="0"/>
                <a:cs typeface="Arial" panose="020B0604020202020204" pitchFamily="34" charset="0"/>
              </a:rPr>
              <a:t>DÉCISION PRISE PAR LE GROUPE DE RÉFLEXION D’IMPLANTER UN CENTRE MÉDICAL DANS LE BÀTIMENT MODULAIRE : </a:t>
            </a:r>
            <a:r>
              <a:rPr lang="fr-FR" sz="1600" dirty="0">
                <a:solidFill>
                  <a:srgbClr val="0070C0"/>
                </a:solidFill>
                <a:latin typeface="Arial" panose="020B0604020202020204" pitchFamily="34" charset="0"/>
                <a:cs typeface="Arial" panose="020B0604020202020204" pitchFamily="34" charset="0"/>
              </a:rPr>
              <a:t>On utilise des locaux qui existent</a:t>
            </a:r>
          </a:p>
          <a:p>
            <a:pPr marL="0" indent="0">
              <a:buNone/>
            </a:pPr>
            <a:endParaRPr lang="fr-FR" sz="1600" dirty="0">
              <a:solidFill>
                <a:srgbClr val="0070C0"/>
              </a:solidFill>
              <a:latin typeface="Arial" panose="020B0604020202020204" pitchFamily="34" charset="0"/>
              <a:cs typeface="Arial" panose="020B0604020202020204" pitchFamily="34" charset="0"/>
            </a:endParaRPr>
          </a:p>
          <a:p>
            <a:pPr>
              <a:buFont typeface="Wingdings" pitchFamily="2" charset="2"/>
              <a:buChar char="Ø"/>
            </a:pPr>
            <a:r>
              <a:rPr lang="fr-FR" sz="1600" b="1" dirty="0">
                <a:latin typeface="Arial" panose="020B0604020202020204" pitchFamily="34" charset="0"/>
                <a:cs typeface="Arial" panose="020B0604020202020204" pitchFamily="34" charset="0"/>
              </a:rPr>
              <a:t>DES IMPLICATIONS À PRENDRE EN COMPTE</a:t>
            </a:r>
          </a:p>
          <a:p>
            <a:pPr>
              <a:buFont typeface="Wingdings" pitchFamily="2" charset="2"/>
              <a:buChar char="Ø"/>
            </a:pPr>
            <a:endParaRPr lang="fr-FR" sz="1900" b="1" dirty="0">
              <a:latin typeface="Arial" panose="020B0604020202020204" pitchFamily="34" charset="0"/>
              <a:cs typeface="Arial" panose="020B0604020202020204" pitchFamily="34" charset="0"/>
            </a:endParaRPr>
          </a:p>
          <a:p>
            <a:pPr marL="0" indent="0">
              <a:buNone/>
            </a:pPr>
            <a:endParaRPr lang="fr-FR" sz="1900" b="1" dirty="0">
              <a:latin typeface="Arial" panose="020B0604020202020204" pitchFamily="34" charset="0"/>
              <a:cs typeface="Arial" panose="020B0604020202020204" pitchFamily="34" charset="0"/>
            </a:endParaRPr>
          </a:p>
          <a:p>
            <a:pPr marL="0" indent="0">
              <a:buNone/>
            </a:pPr>
            <a:endParaRPr lang="fr-FR" sz="1900" dirty="0">
              <a:solidFill>
                <a:srgbClr val="0070C0"/>
              </a:solidFill>
              <a:latin typeface="Arial" panose="020B0604020202020204" pitchFamily="34" charset="0"/>
              <a:cs typeface="Arial" panose="020B0604020202020204" pitchFamily="34" charset="0"/>
            </a:endParaRPr>
          </a:p>
          <a:p>
            <a:pPr marL="0" indent="0">
              <a:buNone/>
            </a:pPr>
            <a:endParaRPr lang="fr-FR" sz="1900" dirty="0">
              <a:solidFill>
                <a:srgbClr val="0070C0"/>
              </a:solidFill>
              <a:latin typeface="Arial" panose="020B0604020202020204" pitchFamily="34" charset="0"/>
              <a:cs typeface="Arial" panose="020B0604020202020204" pitchFamily="34" charset="0"/>
            </a:endParaRPr>
          </a:p>
          <a:p>
            <a:pPr marL="0" indent="0">
              <a:buNone/>
            </a:pPr>
            <a:endParaRPr lang="fr-FR" sz="1800" dirty="0">
              <a:solidFill>
                <a:srgbClr val="0070C0"/>
              </a:solidFill>
              <a:latin typeface="Arial" panose="020B0604020202020204" pitchFamily="34" charset="0"/>
              <a:cs typeface="Arial" panose="020B0604020202020204" pitchFamily="34" charset="0"/>
            </a:endParaRPr>
          </a:p>
          <a:p>
            <a:pPr marL="0" indent="0">
              <a:buNone/>
            </a:pPr>
            <a:endParaRPr lang="fr-FR" sz="1900" dirty="0">
              <a:solidFill>
                <a:srgbClr val="0070C0"/>
              </a:solidFill>
              <a:latin typeface="Arial" panose="020B0604020202020204" pitchFamily="34" charset="0"/>
              <a:cs typeface="Arial" panose="020B0604020202020204" pitchFamily="34" charset="0"/>
            </a:endParaRPr>
          </a:p>
          <a:p>
            <a:pPr marL="457200" lvl="1" indent="0">
              <a:buNone/>
            </a:pPr>
            <a:endParaRPr lang="fr-FR" sz="1400" dirty="0">
              <a:solidFill>
                <a:srgbClr val="0070C0"/>
              </a:solidFill>
              <a:latin typeface="Arial" panose="020B0604020202020204" pitchFamily="34" charset="0"/>
              <a:cs typeface="Arial" panose="020B0604020202020204" pitchFamily="34" charset="0"/>
            </a:endParaRPr>
          </a:p>
          <a:p>
            <a:pPr lvl="1">
              <a:buFont typeface="Wingdings" pitchFamily="2" charset="2"/>
              <a:buChar char="v"/>
            </a:pPr>
            <a:endParaRPr lang="fr-FR" sz="1400" dirty="0">
              <a:solidFill>
                <a:srgbClr val="0070C0"/>
              </a:solidFill>
              <a:latin typeface="Arial" panose="020B0604020202020204" pitchFamily="34" charset="0"/>
              <a:cs typeface="Arial" panose="020B0604020202020204" pitchFamily="34" charset="0"/>
            </a:endParaRPr>
          </a:p>
          <a:p>
            <a:pPr lvl="1">
              <a:buFont typeface="Wingdings" pitchFamily="2" charset="2"/>
              <a:buChar char="v"/>
            </a:pPr>
            <a:endParaRPr lang="fr-FR" sz="1400" dirty="0">
              <a:solidFill>
                <a:srgbClr val="0070C0"/>
              </a:solidFill>
              <a:latin typeface="Arial" panose="020B0604020202020204" pitchFamily="34" charset="0"/>
              <a:cs typeface="Arial" panose="020B0604020202020204" pitchFamily="34" charset="0"/>
            </a:endParaRPr>
          </a:p>
          <a:p>
            <a:pPr marL="457200" lvl="1" indent="0">
              <a:buNone/>
            </a:pPr>
            <a:endParaRPr lang="fr-FR" sz="1400" dirty="0">
              <a:solidFill>
                <a:srgbClr val="0070C0"/>
              </a:solidFill>
              <a:latin typeface="Arial" panose="020B0604020202020204" pitchFamily="34" charset="0"/>
              <a:cs typeface="Arial" panose="020B0604020202020204" pitchFamily="34" charset="0"/>
            </a:endParaRPr>
          </a:p>
          <a:p>
            <a:pPr marL="457200" indent="-457200">
              <a:buFont typeface="+mj-lt"/>
              <a:buAutoNum type="arabicPeriod"/>
            </a:pPr>
            <a:endParaRPr lang="fr-FR" sz="1600" dirty="0">
              <a:solidFill>
                <a:srgbClr val="0070C0"/>
              </a:solidFill>
              <a:latin typeface="Arial" panose="020B060402020202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241612307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1B0D93-AB0D-5799-2AC6-72EC7828C96D}"/>
              </a:ext>
            </a:extLst>
          </p:cNvPr>
          <p:cNvSpPr>
            <a:spLocks noGrp="1"/>
          </p:cNvSpPr>
          <p:nvPr>
            <p:ph type="title"/>
          </p:nvPr>
        </p:nvSpPr>
        <p:spPr>
          <a:xfrm>
            <a:off x="457200" y="79514"/>
            <a:ext cx="8229600" cy="477078"/>
          </a:xfrm>
        </p:spPr>
        <p:txBody>
          <a:bodyPr>
            <a:normAutofit/>
          </a:bodyPr>
          <a:lstStyle/>
          <a:p>
            <a:r>
              <a:rPr lang="fr-FR" sz="2400" b="1" dirty="0">
                <a:latin typeface="Arial" panose="020B0604020202020204" pitchFamily="34" charset="0"/>
                <a:cs typeface="Arial" panose="020B0604020202020204" pitchFamily="34" charset="0"/>
              </a:rPr>
              <a:t>PLAN DU MODULAIRE</a:t>
            </a:r>
          </a:p>
        </p:txBody>
      </p:sp>
      <p:pic>
        <p:nvPicPr>
          <p:cNvPr id="7" name="Espace réservé du contenu 6">
            <a:extLst>
              <a:ext uri="{FF2B5EF4-FFF2-40B4-BE49-F238E27FC236}">
                <a16:creationId xmlns:a16="http://schemas.microsoft.com/office/drawing/2014/main" id="{5F224F60-853C-F1E1-FA26-EDF7E5958DF9}"/>
              </a:ext>
            </a:extLst>
          </p:cNvPr>
          <p:cNvPicPr>
            <a:picLocks noGrp="1" noChangeAspect="1"/>
          </p:cNvPicPr>
          <p:nvPr>
            <p:ph idx="1"/>
          </p:nvPr>
        </p:nvPicPr>
        <p:blipFill>
          <a:blip r:embed="rId3"/>
          <a:stretch>
            <a:fillRect/>
          </a:stretch>
        </p:blipFill>
        <p:spPr>
          <a:xfrm>
            <a:off x="115802" y="557213"/>
            <a:ext cx="8912395" cy="6300787"/>
          </a:xfrm>
        </p:spPr>
      </p:pic>
    </p:spTree>
    <p:extLst>
      <p:ext uri="{BB962C8B-B14F-4D97-AF65-F5344CB8AC3E}">
        <p14:creationId xmlns:p14="http://schemas.microsoft.com/office/powerpoint/2010/main" val="298575184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AABAE6-7FAA-8A2E-6239-9666E8FE3289}"/>
              </a:ext>
            </a:extLst>
          </p:cNvPr>
          <p:cNvSpPr>
            <a:spLocks noGrp="1"/>
          </p:cNvSpPr>
          <p:nvPr>
            <p:ph type="title"/>
          </p:nvPr>
        </p:nvSpPr>
        <p:spPr>
          <a:xfrm>
            <a:off x="457200" y="0"/>
            <a:ext cx="8229600" cy="556591"/>
          </a:xfrm>
        </p:spPr>
        <p:txBody>
          <a:bodyPr>
            <a:normAutofit/>
          </a:bodyPr>
          <a:lstStyle/>
          <a:p>
            <a:r>
              <a:rPr lang="fr-FR" sz="2400" b="1" dirty="0">
                <a:latin typeface="Arial" panose="020B0604020202020204" pitchFamily="34" charset="0"/>
                <a:cs typeface="Arial" panose="020B0604020202020204" pitchFamily="34" charset="0"/>
              </a:rPr>
              <a:t>LES IMPLICATIONS DE NOTRE DÉCISION</a:t>
            </a:r>
          </a:p>
        </p:txBody>
      </p:sp>
      <p:sp>
        <p:nvSpPr>
          <p:cNvPr id="3" name="Espace réservé du contenu 2">
            <a:extLst>
              <a:ext uri="{FF2B5EF4-FFF2-40B4-BE49-F238E27FC236}">
                <a16:creationId xmlns:a16="http://schemas.microsoft.com/office/drawing/2014/main" id="{BB3754A4-6527-44DE-09F9-745F44B4C062}"/>
              </a:ext>
            </a:extLst>
          </p:cNvPr>
          <p:cNvSpPr>
            <a:spLocks noGrp="1"/>
          </p:cNvSpPr>
          <p:nvPr>
            <p:ph idx="1"/>
          </p:nvPr>
        </p:nvSpPr>
        <p:spPr>
          <a:xfrm>
            <a:off x="0" y="914400"/>
            <a:ext cx="9144000" cy="5943600"/>
          </a:xfrm>
        </p:spPr>
        <p:txBody>
          <a:bodyPr>
            <a:normAutofit/>
          </a:bodyPr>
          <a:lstStyle/>
          <a:p>
            <a:pPr marL="0" indent="0">
              <a:buNone/>
            </a:pPr>
            <a:endParaRPr lang="fr-FR" sz="3200" dirty="0">
              <a:solidFill>
                <a:srgbClr val="0070C0"/>
              </a:solidFill>
              <a:latin typeface="Arial" panose="020B0604020202020204" pitchFamily="34" charset="0"/>
              <a:cs typeface="Arial" panose="020B0604020202020204" pitchFamily="34" charset="0"/>
            </a:endParaRPr>
          </a:p>
          <a:p>
            <a:pPr>
              <a:buFont typeface="Wingdings" pitchFamily="2" charset="2"/>
              <a:buChar char="Ø"/>
            </a:pPr>
            <a:r>
              <a:rPr lang="fr-FR" sz="2000" dirty="0">
                <a:solidFill>
                  <a:srgbClr val="0070C0"/>
                </a:solidFill>
                <a:latin typeface="Arial" panose="020B0604020202020204" pitchFamily="34" charset="0"/>
                <a:cs typeface="Arial" panose="020B0604020202020204" pitchFamily="34" charset="0"/>
              </a:rPr>
              <a:t>HÉBERGEMENT TEMPORAIRE, PUIS DÉFINITIF, DU PERSONNEL</a:t>
            </a:r>
          </a:p>
          <a:p>
            <a:pPr>
              <a:buFont typeface="Wingdings" pitchFamily="2" charset="2"/>
              <a:buChar char="Ø"/>
            </a:pPr>
            <a:endParaRPr lang="fr-FR" sz="2000" dirty="0">
              <a:solidFill>
                <a:srgbClr val="0070C0"/>
              </a:solidFill>
              <a:latin typeface="Arial" panose="020B0604020202020204" pitchFamily="34" charset="0"/>
              <a:cs typeface="Arial" panose="020B0604020202020204" pitchFamily="34" charset="0"/>
            </a:endParaRPr>
          </a:p>
          <a:p>
            <a:pPr>
              <a:buFont typeface="Wingdings" pitchFamily="2" charset="2"/>
              <a:buChar char="Ø"/>
            </a:pPr>
            <a:r>
              <a:rPr lang="fr-FR" sz="2000" dirty="0">
                <a:solidFill>
                  <a:srgbClr val="0070C0"/>
                </a:solidFill>
                <a:latin typeface="Arial" panose="020B0604020202020204" pitchFamily="34" charset="0"/>
                <a:cs typeface="Arial" panose="020B0604020202020204" pitchFamily="34" charset="0"/>
              </a:rPr>
              <a:t>AMÉNAGEMENT DU MODULAIRE</a:t>
            </a:r>
          </a:p>
          <a:p>
            <a:pPr>
              <a:buFont typeface="Wingdings" pitchFamily="2" charset="2"/>
              <a:buChar char="Ø"/>
            </a:pPr>
            <a:endParaRPr lang="fr-FR" sz="2000" dirty="0">
              <a:solidFill>
                <a:srgbClr val="0070C0"/>
              </a:solidFill>
              <a:latin typeface="Arial" panose="020B0604020202020204" pitchFamily="34" charset="0"/>
              <a:cs typeface="Arial" panose="020B0604020202020204" pitchFamily="34" charset="0"/>
            </a:endParaRPr>
          </a:p>
          <a:p>
            <a:pPr>
              <a:buFont typeface="Wingdings" pitchFamily="2" charset="2"/>
              <a:buChar char="Ø"/>
            </a:pPr>
            <a:r>
              <a:rPr lang="fr-FR" sz="2000" dirty="0">
                <a:solidFill>
                  <a:srgbClr val="0070C0"/>
                </a:solidFill>
                <a:latin typeface="Arial" panose="020B0604020202020204" pitchFamily="34" charset="0"/>
                <a:cs typeface="Arial" panose="020B0604020202020204" pitchFamily="34" charset="0"/>
              </a:rPr>
              <a:t>REPENSER LA MAIRIE POUR LA RENDRE FONCTIONNELLE</a:t>
            </a:r>
          </a:p>
          <a:p>
            <a:pPr>
              <a:buFont typeface="Wingdings" pitchFamily="2" charset="2"/>
              <a:buChar char="Ø"/>
            </a:pPr>
            <a:endParaRPr lang="fr-FR" sz="2000" dirty="0">
              <a:solidFill>
                <a:srgbClr val="0070C0"/>
              </a:solidFill>
              <a:latin typeface="Arial" panose="020B0604020202020204" pitchFamily="34" charset="0"/>
              <a:cs typeface="Arial" panose="020B0604020202020204" pitchFamily="34" charset="0"/>
            </a:endParaRPr>
          </a:p>
          <a:p>
            <a:pPr>
              <a:buFont typeface="Wingdings" pitchFamily="2" charset="2"/>
              <a:buChar char="Ø"/>
            </a:pPr>
            <a:r>
              <a:rPr lang="fr-FR" sz="2000" dirty="0">
                <a:solidFill>
                  <a:srgbClr val="0070C0"/>
                </a:solidFill>
                <a:latin typeface="Arial" panose="020B0604020202020204" pitchFamily="34" charset="0"/>
                <a:cs typeface="Arial" panose="020B0604020202020204" pitchFamily="34" charset="0"/>
              </a:rPr>
              <a:t>PARKINGS POUR LE PERSONNEL, LES PATIENTS, LES VISITEURS</a:t>
            </a:r>
          </a:p>
          <a:p>
            <a:pPr>
              <a:buFont typeface="Wingdings" pitchFamily="2" charset="2"/>
              <a:buChar char="Ø"/>
            </a:pPr>
            <a:endParaRPr lang="fr-FR" sz="2000" dirty="0">
              <a:solidFill>
                <a:srgbClr val="0070C0"/>
              </a:solidFill>
              <a:latin typeface="Arial" panose="020B0604020202020204" pitchFamily="34" charset="0"/>
              <a:cs typeface="Arial" panose="020B0604020202020204" pitchFamily="34" charset="0"/>
            </a:endParaRPr>
          </a:p>
          <a:p>
            <a:pPr>
              <a:buFont typeface="Wingdings" pitchFamily="2" charset="2"/>
              <a:buChar char="Ø"/>
            </a:pPr>
            <a:r>
              <a:rPr lang="fr-FR" sz="2000" dirty="0">
                <a:solidFill>
                  <a:srgbClr val="0070C0"/>
                </a:solidFill>
                <a:latin typeface="Arial" panose="020B0604020202020204" pitchFamily="34" charset="0"/>
                <a:cs typeface="Arial" panose="020B0604020202020204" pitchFamily="34" charset="0"/>
              </a:rPr>
              <a:t>DEVENIR DES SALLES LIBÉRÉES PAR L’OUVERTURE DE LA </a:t>
            </a:r>
            <a:r>
              <a:rPr lang="fr-FR" sz="2000" dirty="0" err="1">
                <a:solidFill>
                  <a:srgbClr val="0070C0"/>
                </a:solidFill>
                <a:latin typeface="Arial" panose="020B0604020202020204" pitchFamily="34" charset="0"/>
                <a:cs typeface="Arial" panose="020B0604020202020204" pitchFamily="34" charset="0"/>
              </a:rPr>
              <a:t>MdE</a:t>
            </a:r>
            <a:endParaRPr lang="fr-FR" sz="2000" dirty="0">
              <a:latin typeface="Arial" panose="020B0604020202020204" pitchFamily="34" charset="0"/>
              <a:cs typeface="Arial" panose="020B0604020202020204" pitchFamily="34" charset="0"/>
            </a:endParaRPr>
          </a:p>
          <a:p>
            <a:pPr>
              <a:buFont typeface="Wingdings" pitchFamily="2" charset="2"/>
              <a:buChar char="Ø"/>
            </a:pPr>
            <a:endParaRPr lang="fr-FR" sz="2000" dirty="0">
              <a:latin typeface="Arial" panose="020B0604020202020204" pitchFamily="34" charset="0"/>
              <a:cs typeface="Arial" panose="020B0604020202020204" pitchFamily="34" charset="0"/>
            </a:endParaRPr>
          </a:p>
          <a:p>
            <a:pPr>
              <a:buFont typeface="Wingdings" pitchFamily="2" charset="2"/>
              <a:buChar char="Ø"/>
            </a:pPr>
            <a:r>
              <a:rPr lang="fr-FR" sz="2000" dirty="0">
                <a:solidFill>
                  <a:srgbClr val="0070C0"/>
                </a:solidFill>
                <a:latin typeface="Arial" panose="020B0604020202020204" pitchFamily="34" charset="0"/>
                <a:cs typeface="Arial" panose="020B0604020202020204" pitchFamily="34" charset="0"/>
              </a:rPr>
              <a:t>FINANCEMENT – LES SUBVENTIONS</a:t>
            </a:r>
            <a:endParaRPr lang="fr-FR" sz="2000" dirty="0"/>
          </a:p>
        </p:txBody>
      </p:sp>
    </p:spTree>
    <p:extLst>
      <p:ext uri="{BB962C8B-B14F-4D97-AF65-F5344CB8AC3E}">
        <p14:creationId xmlns:p14="http://schemas.microsoft.com/office/powerpoint/2010/main" val="4144555177"/>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647D75-EBCE-5947-F056-134A8C3450EE}"/>
              </a:ext>
            </a:extLst>
          </p:cNvPr>
          <p:cNvSpPr>
            <a:spLocks noGrp="1"/>
          </p:cNvSpPr>
          <p:nvPr>
            <p:ph type="title"/>
          </p:nvPr>
        </p:nvSpPr>
        <p:spPr>
          <a:xfrm>
            <a:off x="457200" y="0"/>
            <a:ext cx="8229600" cy="487017"/>
          </a:xfrm>
        </p:spPr>
        <p:txBody>
          <a:bodyPr>
            <a:normAutofit/>
          </a:bodyPr>
          <a:lstStyle/>
          <a:p>
            <a:r>
              <a:rPr lang="fr-FR" sz="2000" b="1" dirty="0">
                <a:latin typeface="Arial" panose="020B0604020202020204" pitchFamily="34" charset="0"/>
                <a:cs typeface="Arial" panose="020B0604020202020204" pitchFamily="34" charset="0"/>
              </a:rPr>
              <a:t>VUE DU CIEL DE L’ENSEMBLE PLACE ISABELLE DE VY</a:t>
            </a:r>
          </a:p>
        </p:txBody>
      </p:sp>
      <p:pic>
        <p:nvPicPr>
          <p:cNvPr id="5" name="Espace réservé du contenu 4" descr="Une image contenant Photographie aérienne, Modèle réduit, Conception urbaine, Vue plongeante&#10;&#10;Description générée automatiquement">
            <a:extLst>
              <a:ext uri="{FF2B5EF4-FFF2-40B4-BE49-F238E27FC236}">
                <a16:creationId xmlns:a16="http://schemas.microsoft.com/office/drawing/2014/main" id="{3AA500DB-42B5-4E1A-5729-324F888EDBF0}"/>
              </a:ext>
            </a:extLst>
          </p:cNvPr>
          <p:cNvPicPr>
            <a:picLocks noGrp="1" noChangeAspect="1"/>
          </p:cNvPicPr>
          <p:nvPr>
            <p:ph idx="1"/>
          </p:nvPr>
        </p:nvPicPr>
        <p:blipFill>
          <a:blip r:embed="rId3"/>
          <a:stretch>
            <a:fillRect/>
          </a:stretch>
        </p:blipFill>
        <p:spPr>
          <a:xfrm>
            <a:off x="1366093" y="557213"/>
            <a:ext cx="6411814" cy="6300787"/>
          </a:xfrm>
        </p:spPr>
      </p:pic>
    </p:spTree>
    <p:extLst>
      <p:ext uri="{BB962C8B-B14F-4D97-AF65-F5344CB8AC3E}">
        <p14:creationId xmlns:p14="http://schemas.microsoft.com/office/powerpoint/2010/main" val="2316408068"/>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F45536-53CF-47CE-5E82-243F54498DBC}"/>
              </a:ext>
            </a:extLst>
          </p:cNvPr>
          <p:cNvSpPr>
            <a:spLocks noGrp="1"/>
          </p:cNvSpPr>
          <p:nvPr>
            <p:ph type="title"/>
          </p:nvPr>
        </p:nvSpPr>
        <p:spPr>
          <a:xfrm>
            <a:off x="457200" y="0"/>
            <a:ext cx="8229600" cy="487017"/>
          </a:xfrm>
        </p:spPr>
        <p:txBody>
          <a:bodyPr>
            <a:normAutofit/>
          </a:bodyPr>
          <a:lstStyle/>
          <a:p>
            <a:r>
              <a:rPr lang="fr-FR" sz="2400" b="1" dirty="0">
                <a:latin typeface="Arial" panose="020B0604020202020204" pitchFamily="34" charset="0"/>
                <a:cs typeface="Arial" panose="020B0604020202020204" pitchFamily="34" charset="0"/>
              </a:rPr>
              <a:t>VUE AVANT ET CÔTÉ MAIRIE</a:t>
            </a:r>
          </a:p>
        </p:txBody>
      </p:sp>
      <p:pic>
        <p:nvPicPr>
          <p:cNvPr id="5" name="Espace réservé du contenu 4" descr="Une image contenant plein air, herbe, ciel, nuage&#10;&#10;Description générée automatiquement">
            <a:extLst>
              <a:ext uri="{FF2B5EF4-FFF2-40B4-BE49-F238E27FC236}">
                <a16:creationId xmlns:a16="http://schemas.microsoft.com/office/drawing/2014/main" id="{68B36F7A-7AB0-E838-EA96-400A5E2407A6}"/>
              </a:ext>
            </a:extLst>
          </p:cNvPr>
          <p:cNvPicPr>
            <a:picLocks noGrp="1" noChangeAspect="1"/>
          </p:cNvPicPr>
          <p:nvPr>
            <p:ph idx="1"/>
          </p:nvPr>
        </p:nvPicPr>
        <p:blipFill>
          <a:blip r:embed="rId2"/>
          <a:stretch>
            <a:fillRect/>
          </a:stretch>
        </p:blipFill>
        <p:spPr>
          <a:xfrm>
            <a:off x="508000" y="669131"/>
            <a:ext cx="8128000" cy="6096000"/>
          </a:xfrm>
        </p:spPr>
      </p:pic>
    </p:spTree>
    <p:extLst>
      <p:ext uri="{BB962C8B-B14F-4D97-AF65-F5344CB8AC3E}">
        <p14:creationId xmlns:p14="http://schemas.microsoft.com/office/powerpoint/2010/main" val="245607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6C454-9572-E0C8-FDC3-8C8FDCE4C758}"/>
              </a:ext>
            </a:extLst>
          </p:cNvPr>
          <p:cNvSpPr>
            <a:spLocks noGrp="1"/>
          </p:cNvSpPr>
          <p:nvPr>
            <p:ph type="title"/>
          </p:nvPr>
        </p:nvSpPr>
        <p:spPr>
          <a:xfrm>
            <a:off x="457200" y="0"/>
            <a:ext cx="8229600" cy="586409"/>
          </a:xfrm>
        </p:spPr>
        <p:txBody>
          <a:bodyPr>
            <a:normAutofit/>
          </a:bodyPr>
          <a:lstStyle/>
          <a:p>
            <a:r>
              <a:rPr lang="fr-FR" sz="2400" b="1" dirty="0">
                <a:latin typeface="Arial" panose="020B0604020202020204" pitchFamily="34" charset="0"/>
                <a:cs typeface="Arial" panose="020B0604020202020204" pitchFamily="34" charset="0"/>
              </a:rPr>
              <a:t>ARRIERE MAIRIE</a:t>
            </a:r>
          </a:p>
        </p:txBody>
      </p:sp>
      <p:pic>
        <p:nvPicPr>
          <p:cNvPr id="5" name="Espace réservé du contenu 4" descr="Une image contenant herbe, plein air, ciel, arbre&#10;&#10;Description générée automatiquement">
            <a:extLst>
              <a:ext uri="{FF2B5EF4-FFF2-40B4-BE49-F238E27FC236}">
                <a16:creationId xmlns:a16="http://schemas.microsoft.com/office/drawing/2014/main" id="{F3558D9C-169F-37DA-0AE7-4E48567FCE42}"/>
              </a:ext>
            </a:extLst>
          </p:cNvPr>
          <p:cNvPicPr>
            <a:picLocks noGrp="1" noChangeAspect="1"/>
          </p:cNvPicPr>
          <p:nvPr>
            <p:ph idx="1"/>
          </p:nvPr>
        </p:nvPicPr>
        <p:blipFill>
          <a:blip r:embed="rId2"/>
          <a:stretch>
            <a:fillRect/>
          </a:stretch>
        </p:blipFill>
        <p:spPr>
          <a:xfrm>
            <a:off x="2176276" y="735013"/>
            <a:ext cx="4791447" cy="6122987"/>
          </a:xfrm>
        </p:spPr>
      </p:pic>
    </p:spTree>
    <p:extLst>
      <p:ext uri="{BB962C8B-B14F-4D97-AF65-F5344CB8AC3E}">
        <p14:creationId xmlns:p14="http://schemas.microsoft.com/office/powerpoint/2010/main" val="392030122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5317</TotalTime>
  <Words>240</Words>
  <Application>Microsoft Macintosh PowerPoint</Application>
  <PresentationFormat>Affichage à l'écran (4:3)</PresentationFormat>
  <Paragraphs>41</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Wingdings</vt:lpstr>
      <vt:lpstr>Thème Office</vt:lpstr>
      <vt:lpstr>UNE SITUATION MÉDICALE IMPRÉVUE</vt:lpstr>
      <vt:lpstr>L’IMPLICATION DE L’ÉQUIPE MUNICIPALE</vt:lpstr>
      <vt:lpstr>PLAN DU MODULAIRE</vt:lpstr>
      <vt:lpstr>LES IMPLICATIONS DE NOTRE DÉCISION</vt:lpstr>
      <vt:lpstr>VUE DU CIEL DE L’ENSEMBLE PLACE ISABELLE DE VY</vt:lpstr>
      <vt:lpstr>VUE AVANT ET CÔTÉ MAIRIE</vt:lpstr>
      <vt:lpstr>ARRIERE MAIRIE</vt:lpstr>
    </vt:vector>
  </TitlesOfParts>
  <Company>GDD INVEST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URBANISME – TRAVAUX – VOIERIE – BATIMENTS COMMUNAUX</dc:title>
  <dc:creator>Gérard Dréville</dc:creator>
  <cp:lastModifiedBy>Gérard Dréville</cp:lastModifiedBy>
  <cp:revision>688</cp:revision>
  <dcterms:created xsi:type="dcterms:W3CDTF">2020-06-15T06:37:37Z</dcterms:created>
  <dcterms:modified xsi:type="dcterms:W3CDTF">2023-12-16T09:17:32Z</dcterms:modified>
</cp:coreProperties>
</file>